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webextensions/webextension5.xml" ContentType="application/vnd.ms-office.webextension+xml"/>
  <Override PartName="/ppt/webextensions/webextension6.xml" ContentType="application/vnd.ms-office.webextension+xml"/>
  <Override PartName="/ppt/webextensions/webextension7.xml" ContentType="application/vnd.ms-office.webextension+xml"/>
  <Override PartName="/ppt/webextensions/webextension8.xml" ContentType="application/vnd.ms-office.webextension+xml"/>
  <Override PartName="/ppt/webextensions/webextension9.xml" ContentType="application/vnd.ms-office.webextension+xml"/>
  <Override PartName="/ppt/webextensions/webextension10.xml" ContentType="application/vnd.ms-office.webextension+xml"/>
  <Override PartName="/ppt/webextensions/webextension11.xml" ContentType="application/vnd.ms-office.webextension+xml"/>
  <Override PartName="/ppt/webextensions/webextension12.xml" ContentType="application/vnd.ms-office.webextension+xml"/>
  <Override PartName="/ppt/webextensions/webextension13.xml" ContentType="application/vnd.ms-office.webextension+xml"/>
  <Override PartName="/ppt/webextensions/webextension14.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319" r:id="rId3"/>
    <p:sldId id="260" r:id="rId4"/>
    <p:sldId id="336" r:id="rId5"/>
    <p:sldId id="337" r:id="rId6"/>
    <p:sldId id="338" r:id="rId7"/>
    <p:sldId id="339" r:id="rId8"/>
    <p:sldId id="340" r:id="rId9"/>
    <p:sldId id="341" r:id="rId10"/>
    <p:sldId id="342" r:id="rId11"/>
    <p:sldId id="343" r:id="rId12"/>
    <p:sldId id="344" r:id="rId13"/>
    <p:sldId id="345" r:id="rId14"/>
    <p:sldId id="271" r:id="rId15"/>
    <p:sldId id="324" r:id="rId16"/>
    <p:sldId id="328" r:id="rId17"/>
    <p:sldId id="329" r:id="rId18"/>
    <p:sldId id="270" r:id="rId19"/>
    <p:sldId id="334" r:id="rId20"/>
    <p:sldId id="333" r:id="rId21"/>
    <p:sldId id="331" r:id="rId22"/>
    <p:sldId id="281" r:id="rId23"/>
  </p:sldIdLst>
  <p:sldSz cx="16256000" cy="9144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BF"/>
    <a:srgbClr val="D1C74C"/>
    <a:srgbClr val="F8EB74"/>
    <a:srgbClr val="E04F0B"/>
    <a:srgbClr val="9F040B"/>
    <a:srgbClr val="EBA427"/>
    <a:srgbClr val="EB5900"/>
    <a:srgbClr val="009EC7"/>
    <a:srgbClr val="004FC7"/>
    <a:srgbClr val="00D6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26" autoAdjust="0"/>
    <p:restoredTop sz="94505"/>
  </p:normalViewPr>
  <p:slideViewPr>
    <p:cSldViewPr>
      <p:cViewPr varScale="1">
        <p:scale>
          <a:sx n="113" d="100"/>
          <a:sy n="113" d="100"/>
        </p:scale>
        <p:origin x="894" y="12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220E72-0A04-0D47-8171-5EE6B4A68D71}" type="datetimeFigureOut">
              <a:rPr lang="es-ES_tradnl" smtClean="0"/>
              <a:t>03/09/2023</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FCD5EF-5842-8148-B9A0-669CD48AE16F}" type="slidenum">
              <a:rPr lang="es-ES_tradnl" smtClean="0"/>
              <a:t>‹#›</a:t>
            </a:fld>
            <a:endParaRPr lang="es-ES_tradnl"/>
          </a:p>
        </p:txBody>
      </p:sp>
    </p:spTree>
    <p:extLst>
      <p:ext uri="{BB962C8B-B14F-4D97-AF65-F5344CB8AC3E}">
        <p14:creationId xmlns:p14="http://schemas.microsoft.com/office/powerpoint/2010/main" val="693076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cstate="email">
            <a:extLst>
              <a:ext uri="{28A0092B-C50C-407E-A947-70E740481C1C}">
                <a14:useLocalDpi xmlns:a14="http://schemas.microsoft.com/office/drawing/2010/main"/>
              </a:ext>
            </a:extLst>
          </a:blip>
          <a:srcRect r="156"/>
          <a:stretch/>
        </p:blipFill>
        <p:spPr>
          <a:xfrm>
            <a:off x="-22645" y="0"/>
            <a:ext cx="16278645" cy="9144000"/>
          </a:xfrm>
          <a:prstGeom prst="rect">
            <a:avLst/>
          </a:prstGeom>
        </p:spPr>
      </p:pic>
      <p:sp>
        <p:nvSpPr>
          <p:cNvPr id="2" name="Title 1"/>
          <p:cNvSpPr>
            <a:spLocks noGrp="1"/>
          </p:cNvSpPr>
          <p:nvPr>
            <p:ph type="ctrTitle" hasCustomPrompt="1"/>
          </p:nvPr>
        </p:nvSpPr>
        <p:spPr>
          <a:xfrm>
            <a:off x="1371600" y="533400"/>
            <a:ext cx="8737600" cy="841375"/>
          </a:xfrm>
        </p:spPr>
        <p:txBody>
          <a:bodyPr>
            <a:noAutofit/>
          </a:bodyPr>
          <a:lstStyle>
            <a:lvl1pPr algn="l">
              <a:defRPr sz="4800">
                <a:solidFill>
                  <a:schemeClr val="bg1"/>
                </a:solidFill>
                <a:latin typeface="Press Start 2P" charset="0"/>
                <a:ea typeface="Press Start 2P" charset="0"/>
                <a:cs typeface="Press Start 2P" charset="0"/>
              </a:defRPr>
            </a:lvl1pPr>
          </a:lstStyle>
          <a:p>
            <a:r>
              <a:rPr lang="en-US" dirty="0"/>
              <a:t>Click </a:t>
            </a:r>
            <a:r>
              <a:rPr lang="en-US"/>
              <a:t>to edit</a:t>
            </a:r>
            <a:endParaRPr lang="en-US" dirty="0"/>
          </a:p>
        </p:txBody>
      </p:sp>
      <p:sp>
        <p:nvSpPr>
          <p:cNvPr id="6" name="Slide Number Placeholder 5"/>
          <p:cNvSpPr>
            <a:spLocks noGrp="1"/>
          </p:cNvSpPr>
          <p:nvPr>
            <p:ph type="sldNum" sz="quarter" idx="12"/>
          </p:nvPr>
        </p:nvSpPr>
        <p:spPr>
          <a:xfrm>
            <a:off x="13766800" y="8382000"/>
            <a:ext cx="2133600" cy="365125"/>
          </a:xfrm>
        </p:spPr>
        <p:txBody>
          <a:bodyPr/>
          <a:lstStyle>
            <a:lvl1pPr>
              <a:defRPr>
                <a:latin typeface="Roboto Mono" charset="0"/>
                <a:ea typeface="Roboto Mono" charset="0"/>
                <a:cs typeface="Roboto Mono" charset="0"/>
              </a:defRPr>
            </a:lvl1p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C7B9D0"/>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3766800" y="8382000"/>
            <a:ext cx="2133600" cy="365125"/>
          </a:xfrm>
        </p:spPr>
        <p:txBody>
          <a:bodyPr/>
          <a:lstStyle>
            <a:lvl1pPr>
              <a:defRPr>
                <a:solidFill>
                  <a:schemeClr val="tx1"/>
                </a:solidFill>
                <a:latin typeface="Roboto Mono" charset="0"/>
                <a:ea typeface="Roboto Mono" charset="0"/>
                <a:cs typeface="Roboto Mono" charset="0"/>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750640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4844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6" name="Slide Number Placeholder 5"/>
          <p:cNvSpPr>
            <a:spLocks noGrp="1"/>
          </p:cNvSpPr>
          <p:nvPr>
            <p:ph type="sldNum" sz="quarter" idx="4"/>
          </p:nvPr>
        </p:nvSpPr>
        <p:spPr>
          <a:xfrm>
            <a:off x="13766800" y="8458200"/>
            <a:ext cx="2133600" cy="365125"/>
          </a:xfrm>
          <a:prstGeom prst="rect">
            <a:avLst/>
          </a:prstGeom>
        </p:spPr>
        <p:txBody>
          <a:bodyPr vert="horz" lIns="91440" tIns="45720" rIns="91440" bIns="45720" rtlCol="0" anchor="ctr"/>
          <a:lstStyle>
            <a:lvl1pPr algn="r">
              <a:defRPr sz="2500">
                <a:solidFill>
                  <a:schemeClr val="bg1"/>
                </a:solidFill>
                <a:latin typeface="Roboto" charset="0"/>
                <a:ea typeface="Roboto" charset="0"/>
                <a:cs typeface="Roboto"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1/relationships/webextension" Target="../webextensions/webextension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1/relationships/webextension" Target="../webextensions/webextension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1/relationships/webextension" Target="../webextensions/webextension7.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1/relationships/webextension" Target="../webextensions/webextension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11/relationships/webextension" Target="../webextensions/webextension9.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1/relationships/webextension" Target="../webextensions/webextension1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1/relationships/webextension" Target="../webextensions/webextension11.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1/relationships/webextension" Target="../webextensions/webextension12.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microsoft.com/office/2011/relationships/webextension" Target="../webextensions/webextension13.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microsoft.com/office/2011/relationships/webextension" Target="../webextensions/webextension14.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1.xml"/><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1/relationships/webextension" Target="../webextensions/webextension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1/relationships/webextension" Target="../webextensions/webextension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1/relationships/webextension" Target="../webextensions/webextension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1/relationships/webextension" Target="../webextensions/webextension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7138"/>
            <a:ext cx="16256000" cy="9136862"/>
          </a:xfrm>
          <a:prstGeom prst="rect">
            <a:avLst/>
          </a:prstGeom>
        </p:spPr>
      </p:pic>
      <p:sp>
        <p:nvSpPr>
          <p:cNvPr id="2" name="TextBox 1"/>
          <p:cNvSpPr txBox="1"/>
          <p:nvPr/>
        </p:nvSpPr>
        <p:spPr>
          <a:xfrm>
            <a:off x="2184400" y="2514600"/>
            <a:ext cx="11547393" cy="2226250"/>
          </a:xfrm>
          <a:prstGeom prst="rect">
            <a:avLst/>
          </a:prstGeom>
          <a:noFill/>
        </p:spPr>
        <p:txBody>
          <a:bodyPr wrap="none" lIns="0" tIns="0" rIns="0" rtlCol="0" anchor="ctr">
            <a:spAutoFit/>
          </a:bodyPr>
          <a:lstStyle/>
          <a:p>
            <a:pPr algn="ctr">
              <a:lnSpc>
                <a:spcPts val="8500"/>
              </a:lnSpc>
              <a:tabLst/>
            </a:pPr>
            <a:r>
              <a:rPr lang="en-US" altLang="zh-CN" sz="7200" b="1" dirty="0">
                <a:solidFill>
                  <a:schemeClr val="tx1">
                    <a:lumMod val="95000"/>
                    <a:lumOff val="5000"/>
                  </a:schemeClr>
                </a:solidFill>
                <a:latin typeface="Press Start 2P" charset="0"/>
                <a:ea typeface="Press Start 2P" charset="0"/>
                <a:cs typeface="Press Start 2P" charset="0"/>
              </a:rPr>
              <a:t>Project 1</a:t>
            </a:r>
          </a:p>
          <a:p>
            <a:pPr algn="ctr">
              <a:lnSpc>
                <a:spcPts val="8500"/>
              </a:lnSpc>
              <a:tabLst/>
            </a:pPr>
            <a:r>
              <a:rPr lang="en-US" altLang="zh-CN" sz="7200" b="1" dirty="0">
                <a:solidFill>
                  <a:schemeClr val="tx1">
                    <a:lumMod val="95000"/>
                    <a:lumOff val="5000"/>
                  </a:schemeClr>
                </a:solidFill>
                <a:latin typeface="Press Start 2P" charset="0"/>
                <a:ea typeface="Press Start 2P" charset="0"/>
                <a:cs typeface="Press Start 2P" charset="0"/>
              </a:rPr>
              <a:t>GAMING INDUSTRY ANALYSIS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117600" y="6750119"/>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3</a:t>
            </a:r>
          </a:p>
        </p:txBody>
      </p:sp>
      <p:sp>
        <p:nvSpPr>
          <p:cNvPr id="17" name="TextBox 1"/>
          <p:cNvSpPr txBox="1"/>
          <p:nvPr/>
        </p:nvSpPr>
        <p:spPr>
          <a:xfrm>
            <a:off x="1117600" y="49276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2</a:t>
            </a:r>
          </a:p>
        </p:txBody>
      </p:sp>
      <p:sp>
        <p:nvSpPr>
          <p:cNvPr id="19" name="TextBox 1"/>
          <p:cNvSpPr txBox="1"/>
          <p:nvPr/>
        </p:nvSpPr>
        <p:spPr>
          <a:xfrm>
            <a:off x="1117600" y="32385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1</a:t>
            </a:r>
          </a:p>
        </p:txBody>
      </p:sp>
      <p:sp>
        <p:nvSpPr>
          <p:cNvPr id="20" name="TextBox 1"/>
          <p:cNvSpPr txBox="1"/>
          <p:nvPr/>
        </p:nvSpPr>
        <p:spPr>
          <a:xfrm>
            <a:off x="10953983" y="67183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6</a:t>
            </a:r>
          </a:p>
        </p:txBody>
      </p:sp>
      <p:sp>
        <p:nvSpPr>
          <p:cNvPr id="21" name="TextBox 1"/>
          <p:cNvSpPr txBox="1"/>
          <p:nvPr/>
        </p:nvSpPr>
        <p:spPr>
          <a:xfrm>
            <a:off x="10953983" y="49911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5</a:t>
            </a:r>
          </a:p>
        </p:txBody>
      </p:sp>
      <p:sp>
        <p:nvSpPr>
          <p:cNvPr id="22" name="TextBox 1"/>
          <p:cNvSpPr txBox="1"/>
          <p:nvPr/>
        </p:nvSpPr>
        <p:spPr>
          <a:xfrm>
            <a:off x="11932888" y="3200400"/>
            <a:ext cx="3173946" cy="879728"/>
          </a:xfrm>
          <a:prstGeom prst="rect">
            <a:avLst/>
          </a:prstGeom>
          <a:noFill/>
        </p:spPr>
        <p:txBody>
          <a:bodyPr wrap="none" lIns="0" tIns="0" rIns="0" rtlCol="0">
            <a:spAutoFit/>
          </a:bodyPr>
          <a:lstStyle/>
          <a:p>
            <a:pPr marL="0" marR="0" lvl="0" indent="0" algn="l" defTabSz="914400" rtl="0" eaLnBrk="1" fontAlgn="auto" latinLnBrk="0" hangingPunct="1">
              <a:lnSpc>
                <a:spcPts val="3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fourth</a:t>
            </a:r>
          </a:p>
          <a:p>
            <a:pPr marL="0" marR="0" lvl="0" indent="0" algn="l" defTabSz="914400" rtl="0" eaLnBrk="1" fontAlgn="auto" latinLnBrk="0" hangingPunct="1">
              <a:lnSpc>
                <a:spcPts val="35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23" name="TextBox 1"/>
          <p:cNvSpPr txBox="1"/>
          <p:nvPr/>
        </p:nvSpPr>
        <p:spPr>
          <a:xfrm>
            <a:off x="10953983" y="32639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4</a:t>
            </a:r>
          </a:p>
        </p:txBody>
      </p:sp>
      <p:sp>
        <p:nvSpPr>
          <p:cNvPr id="26" name="TextBox 1"/>
          <p:cNvSpPr txBox="1"/>
          <p:nvPr/>
        </p:nvSpPr>
        <p:spPr>
          <a:xfrm>
            <a:off x="2032000" y="3360747"/>
            <a:ext cx="2997615" cy="754053"/>
          </a:xfrm>
          <a:prstGeom prst="rect">
            <a:avLst/>
          </a:prstGeom>
          <a:noFill/>
        </p:spPr>
        <p:txBody>
          <a:bodyPr wrap="none" lIns="0" t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first</a:t>
            </a:r>
          </a:p>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27" name="TextBox 1"/>
          <p:cNvSpPr txBox="1"/>
          <p:nvPr/>
        </p:nvSpPr>
        <p:spPr>
          <a:xfrm>
            <a:off x="2032000" y="4953000"/>
            <a:ext cx="3173946" cy="754053"/>
          </a:xfrm>
          <a:prstGeom prst="rect">
            <a:avLst/>
          </a:prstGeom>
          <a:noFill/>
        </p:spPr>
        <p:txBody>
          <a:bodyPr wrap="none" lIns="0" t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second</a:t>
            </a:r>
          </a:p>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28" name="TextBox 1"/>
          <p:cNvSpPr txBox="1"/>
          <p:nvPr/>
        </p:nvSpPr>
        <p:spPr>
          <a:xfrm>
            <a:off x="2032000" y="6692950"/>
            <a:ext cx="2997615" cy="754053"/>
          </a:xfrm>
          <a:prstGeom prst="rect">
            <a:avLst/>
          </a:prstGeom>
          <a:noFill/>
        </p:spPr>
        <p:txBody>
          <a:bodyPr wrap="none" lIns="0" t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third</a:t>
            </a:r>
          </a:p>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29" name="TextBox 1"/>
          <p:cNvSpPr txBox="1"/>
          <p:nvPr/>
        </p:nvSpPr>
        <p:spPr>
          <a:xfrm>
            <a:off x="11932888" y="4971301"/>
            <a:ext cx="2997615" cy="892552"/>
          </a:xfrm>
          <a:prstGeom prst="rect">
            <a:avLst/>
          </a:prstGeom>
          <a:noFill/>
        </p:spPr>
        <p:txBody>
          <a:bodyPr wrap="none" lIns="0" tIns="0" rIns="0" rtlCol="0">
            <a:spAutoFit/>
          </a:bodyPr>
          <a:lstStyle/>
          <a:p>
            <a:pPr marL="0" marR="0" lvl="0" indent="0" algn="l" defTabSz="914400" rtl="0" eaLnBrk="1" fontAlgn="auto" latinLnBrk="0" hangingPunct="1">
              <a:lnSpc>
                <a:spcPts val="31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fifth</a:t>
            </a:r>
          </a:p>
          <a:p>
            <a:pPr marL="0" marR="0" lvl="0" indent="0" algn="l" defTabSz="914400" rtl="0" eaLnBrk="1" fontAlgn="auto" latinLnBrk="0" hangingPunct="1">
              <a:lnSpc>
                <a:spcPts val="35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30" name="TextBox 1"/>
          <p:cNvSpPr txBox="1"/>
          <p:nvPr/>
        </p:nvSpPr>
        <p:spPr>
          <a:xfrm>
            <a:off x="11932888" y="6663328"/>
            <a:ext cx="2997615" cy="956672"/>
          </a:xfrm>
          <a:prstGeom prst="rect">
            <a:avLst/>
          </a:prstGeom>
          <a:noFill/>
        </p:spPr>
        <p:txBody>
          <a:bodyPr wrap="none" lIns="0" tIns="0" rIns="0" rtlCol="0">
            <a:spAutoFit/>
          </a:bodyPr>
          <a:lstStyle/>
          <a:p>
            <a:pPr marL="0" marR="0" lvl="0" indent="0" algn="l" defTabSz="914400" rtl="0" eaLnBrk="1" fontAlgn="auto" latinLnBrk="0" hangingPunct="1">
              <a:lnSpc>
                <a:spcPts val="36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a:ln>
                  <a:noFill/>
                </a:ln>
                <a:solidFill>
                  <a:srgbClr val="3F5571"/>
                </a:solidFill>
                <a:effectLst/>
                <a:uLnTx/>
                <a:uFillTx/>
                <a:latin typeface="Roboto Mono" charset="0"/>
                <a:ea typeface="Roboto Mono" charset="0"/>
                <a:cs typeface="Roboto Mono" charset="0"/>
              </a:rPr>
              <a:t>This </a:t>
            </a: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is the sixth</a:t>
            </a:r>
          </a:p>
          <a:p>
            <a:pPr marL="0" marR="0" lvl="0" indent="0" algn="l" defTabSz="914400" rtl="0" eaLnBrk="1" fontAlgn="auto" latinLnBrk="0" hangingPunct="1">
              <a:lnSpc>
                <a:spcPts val="35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Web Viewer">
                <a:extLst>
                  <a:ext uri="{FF2B5EF4-FFF2-40B4-BE49-F238E27FC236}">
                    <a16:creationId xmlns:a16="http://schemas.microsoft.com/office/drawing/2014/main" id="{2CD4012C-AD88-A7F4-0221-CC1699D15665}"/>
                  </a:ext>
                </a:extLst>
              </p:cNvPr>
              <p:cNvGraphicFramePr>
                <a:graphicFrameLocks noGrp="1"/>
              </p:cNvGraphicFramePr>
              <p:nvPr>
                <p:extLst>
                  <p:ext uri="{D42A27DB-BD31-4B8C-83A1-F6EECF244321}">
                    <p14:modId xmlns:p14="http://schemas.microsoft.com/office/powerpoint/2010/main" val="669550736"/>
                  </p:ext>
                </p:extLst>
              </p:nvPr>
            </p:nvGraphicFramePr>
            <p:xfrm>
              <a:off x="207901" y="1693480"/>
              <a:ext cx="10236200" cy="655564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title="Web Viewer">
                <a:extLst>
                  <a:ext uri="{FF2B5EF4-FFF2-40B4-BE49-F238E27FC236}">
                    <a16:creationId xmlns:a16="http://schemas.microsoft.com/office/drawing/2014/main" id="{2CD4012C-AD88-A7F4-0221-CC1699D15665}"/>
                  </a:ext>
                </a:extLst>
              </p:cNvPr>
              <p:cNvPicPr>
                <a:picLocks noGrp="1" noRot="1" noChangeAspect="1" noMove="1" noResize="1" noEditPoints="1" noAdjustHandles="1" noChangeArrowheads="1" noChangeShapeType="1"/>
              </p:cNvPicPr>
              <p:nvPr/>
            </p:nvPicPr>
            <p:blipFill>
              <a:blip r:embed="rId3"/>
              <a:stretch>
                <a:fillRect/>
              </a:stretch>
            </p:blipFill>
            <p:spPr>
              <a:xfrm>
                <a:off x="207901" y="1693480"/>
                <a:ext cx="10236200" cy="6555641"/>
              </a:xfrm>
              <a:prstGeom prst="rect">
                <a:avLst/>
              </a:prstGeom>
            </p:spPr>
          </p:pic>
        </mc:Fallback>
      </mc:AlternateContent>
      <p:sp>
        <p:nvSpPr>
          <p:cNvPr id="3" name="TextBox 2">
            <a:extLst>
              <a:ext uri="{FF2B5EF4-FFF2-40B4-BE49-F238E27FC236}">
                <a16:creationId xmlns:a16="http://schemas.microsoft.com/office/drawing/2014/main" id="{84427C58-314D-4756-1F45-E6AC29E02432}"/>
              </a:ext>
            </a:extLst>
          </p:cNvPr>
          <p:cNvSpPr txBox="1"/>
          <p:nvPr/>
        </p:nvSpPr>
        <p:spPr>
          <a:xfrm>
            <a:off x="867972" y="495337"/>
            <a:ext cx="14935200" cy="984885"/>
          </a:xfrm>
          <a:prstGeom prst="rect">
            <a:avLst/>
          </a:prstGeom>
          <a:noFill/>
        </p:spPr>
        <p:txBody>
          <a:bodyPr wrap="square" rtlCol="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Analyzing the number of Twitch users over the years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289EF1F6-257A-779E-D71D-D2B63360B43B}"/>
              </a:ext>
            </a:extLst>
          </p:cNvPr>
          <p:cNvSpPr txBox="1"/>
          <p:nvPr/>
        </p:nvSpPr>
        <p:spPr>
          <a:xfrm>
            <a:off x="11145694" y="1760289"/>
            <a:ext cx="4902405" cy="65556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Montserrat" pitchFamily="2" charset="77"/>
                <a:ea typeface="+mn-ea"/>
                <a:cs typeface="+mn-cs"/>
              </a:rPr>
              <a:t>The plot shows the gradual increase of Twitch users from 2016 to 2019, a significant increase in 2019-2021 possibly due to COVID-19 lockdowns, followed by a drop in 2022, possibly due to streamers moving to other platforms, Twitch banning gambling content, and revenue split changes, and a decrease in average viewers in January 2023.</a:t>
            </a:r>
          </a:p>
        </p:txBody>
      </p:sp>
      <p:pic>
        <p:nvPicPr>
          <p:cNvPr id="10" name="Imagen 15">
            <a:extLst>
              <a:ext uri="{FF2B5EF4-FFF2-40B4-BE49-F238E27FC236}">
                <a16:creationId xmlns:a16="http://schemas.microsoft.com/office/drawing/2014/main" id="{678BD22F-B7A6-F0A1-EAF8-F48759C6F95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0968" y="309253"/>
            <a:ext cx="1028700" cy="1155700"/>
          </a:xfrm>
          <a:prstGeom prst="rect">
            <a:avLst/>
          </a:prstGeom>
        </p:spPr>
      </p:pic>
    </p:spTree>
    <p:extLst>
      <p:ext uri="{BB962C8B-B14F-4D97-AF65-F5344CB8AC3E}">
        <p14:creationId xmlns:p14="http://schemas.microsoft.com/office/powerpoint/2010/main" val="2343613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117600" y="6750119"/>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3</a:t>
            </a:r>
          </a:p>
        </p:txBody>
      </p:sp>
      <p:sp>
        <p:nvSpPr>
          <p:cNvPr id="17" name="TextBox 1"/>
          <p:cNvSpPr txBox="1"/>
          <p:nvPr/>
        </p:nvSpPr>
        <p:spPr>
          <a:xfrm>
            <a:off x="1117600" y="49276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2</a:t>
            </a:r>
          </a:p>
        </p:txBody>
      </p:sp>
      <p:sp>
        <p:nvSpPr>
          <p:cNvPr id="19" name="TextBox 1"/>
          <p:cNvSpPr txBox="1"/>
          <p:nvPr/>
        </p:nvSpPr>
        <p:spPr>
          <a:xfrm>
            <a:off x="1117600" y="32385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1</a:t>
            </a:r>
          </a:p>
        </p:txBody>
      </p:sp>
      <p:sp>
        <p:nvSpPr>
          <p:cNvPr id="20" name="TextBox 1"/>
          <p:cNvSpPr txBox="1"/>
          <p:nvPr/>
        </p:nvSpPr>
        <p:spPr>
          <a:xfrm>
            <a:off x="10953983" y="67183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6</a:t>
            </a:r>
          </a:p>
        </p:txBody>
      </p:sp>
      <p:sp>
        <p:nvSpPr>
          <p:cNvPr id="21" name="TextBox 1"/>
          <p:cNvSpPr txBox="1"/>
          <p:nvPr/>
        </p:nvSpPr>
        <p:spPr>
          <a:xfrm>
            <a:off x="10953983" y="49911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5</a:t>
            </a:r>
          </a:p>
        </p:txBody>
      </p:sp>
      <p:sp>
        <p:nvSpPr>
          <p:cNvPr id="22" name="TextBox 1"/>
          <p:cNvSpPr txBox="1"/>
          <p:nvPr/>
        </p:nvSpPr>
        <p:spPr>
          <a:xfrm>
            <a:off x="11932888" y="3200400"/>
            <a:ext cx="3173946" cy="879728"/>
          </a:xfrm>
          <a:prstGeom prst="rect">
            <a:avLst/>
          </a:prstGeom>
          <a:noFill/>
        </p:spPr>
        <p:txBody>
          <a:bodyPr wrap="none" lIns="0" tIns="0" rIns="0" rtlCol="0">
            <a:spAutoFit/>
          </a:bodyPr>
          <a:lstStyle/>
          <a:p>
            <a:pPr marL="0" marR="0" lvl="0" indent="0" algn="l" defTabSz="914400" rtl="0" eaLnBrk="1" fontAlgn="auto" latinLnBrk="0" hangingPunct="1">
              <a:lnSpc>
                <a:spcPts val="3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fourth</a:t>
            </a:r>
          </a:p>
          <a:p>
            <a:pPr marL="0" marR="0" lvl="0" indent="0" algn="l" defTabSz="914400" rtl="0" eaLnBrk="1" fontAlgn="auto" latinLnBrk="0" hangingPunct="1">
              <a:lnSpc>
                <a:spcPts val="35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23" name="TextBox 1"/>
          <p:cNvSpPr txBox="1"/>
          <p:nvPr/>
        </p:nvSpPr>
        <p:spPr>
          <a:xfrm>
            <a:off x="10953983" y="32639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4</a:t>
            </a:r>
          </a:p>
        </p:txBody>
      </p:sp>
      <p:sp>
        <p:nvSpPr>
          <p:cNvPr id="26" name="TextBox 1"/>
          <p:cNvSpPr txBox="1"/>
          <p:nvPr/>
        </p:nvSpPr>
        <p:spPr>
          <a:xfrm>
            <a:off x="2032000" y="3360747"/>
            <a:ext cx="2997615" cy="754053"/>
          </a:xfrm>
          <a:prstGeom prst="rect">
            <a:avLst/>
          </a:prstGeom>
          <a:noFill/>
        </p:spPr>
        <p:txBody>
          <a:bodyPr wrap="none" lIns="0" t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first</a:t>
            </a:r>
          </a:p>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27" name="TextBox 1"/>
          <p:cNvSpPr txBox="1"/>
          <p:nvPr/>
        </p:nvSpPr>
        <p:spPr>
          <a:xfrm>
            <a:off x="2032000" y="4953000"/>
            <a:ext cx="3173946" cy="754053"/>
          </a:xfrm>
          <a:prstGeom prst="rect">
            <a:avLst/>
          </a:prstGeom>
          <a:noFill/>
        </p:spPr>
        <p:txBody>
          <a:bodyPr wrap="none" lIns="0" t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second</a:t>
            </a:r>
          </a:p>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28" name="TextBox 1"/>
          <p:cNvSpPr txBox="1"/>
          <p:nvPr/>
        </p:nvSpPr>
        <p:spPr>
          <a:xfrm>
            <a:off x="2032000" y="6692950"/>
            <a:ext cx="2997615" cy="754053"/>
          </a:xfrm>
          <a:prstGeom prst="rect">
            <a:avLst/>
          </a:prstGeom>
          <a:noFill/>
        </p:spPr>
        <p:txBody>
          <a:bodyPr wrap="none" lIns="0" t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third</a:t>
            </a:r>
          </a:p>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29" name="TextBox 1"/>
          <p:cNvSpPr txBox="1"/>
          <p:nvPr/>
        </p:nvSpPr>
        <p:spPr>
          <a:xfrm>
            <a:off x="11932888" y="4971301"/>
            <a:ext cx="2997615" cy="892552"/>
          </a:xfrm>
          <a:prstGeom prst="rect">
            <a:avLst/>
          </a:prstGeom>
          <a:noFill/>
        </p:spPr>
        <p:txBody>
          <a:bodyPr wrap="none" lIns="0" tIns="0" rIns="0" rtlCol="0">
            <a:spAutoFit/>
          </a:bodyPr>
          <a:lstStyle/>
          <a:p>
            <a:pPr marL="0" marR="0" lvl="0" indent="0" algn="l" defTabSz="914400" rtl="0" eaLnBrk="1" fontAlgn="auto" latinLnBrk="0" hangingPunct="1">
              <a:lnSpc>
                <a:spcPts val="31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fifth</a:t>
            </a:r>
          </a:p>
          <a:p>
            <a:pPr marL="0" marR="0" lvl="0" indent="0" algn="l" defTabSz="914400" rtl="0" eaLnBrk="1" fontAlgn="auto" latinLnBrk="0" hangingPunct="1">
              <a:lnSpc>
                <a:spcPts val="35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30" name="TextBox 1"/>
          <p:cNvSpPr txBox="1"/>
          <p:nvPr/>
        </p:nvSpPr>
        <p:spPr>
          <a:xfrm>
            <a:off x="11932888" y="6663328"/>
            <a:ext cx="2997615" cy="956672"/>
          </a:xfrm>
          <a:prstGeom prst="rect">
            <a:avLst/>
          </a:prstGeom>
          <a:noFill/>
        </p:spPr>
        <p:txBody>
          <a:bodyPr wrap="none" lIns="0" tIns="0" rIns="0" rtlCol="0">
            <a:spAutoFit/>
          </a:bodyPr>
          <a:lstStyle/>
          <a:p>
            <a:pPr marL="0" marR="0" lvl="0" indent="0" algn="l" defTabSz="914400" rtl="0" eaLnBrk="1" fontAlgn="auto" latinLnBrk="0" hangingPunct="1">
              <a:lnSpc>
                <a:spcPts val="36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a:ln>
                  <a:noFill/>
                </a:ln>
                <a:solidFill>
                  <a:srgbClr val="3F5571"/>
                </a:solidFill>
                <a:effectLst/>
                <a:uLnTx/>
                <a:uFillTx/>
                <a:latin typeface="Roboto Mono" charset="0"/>
                <a:ea typeface="Roboto Mono" charset="0"/>
                <a:cs typeface="Roboto Mono" charset="0"/>
              </a:rPr>
              <a:t>This </a:t>
            </a: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is the sixth</a:t>
            </a:r>
          </a:p>
          <a:p>
            <a:pPr marL="0" marR="0" lvl="0" indent="0" algn="l" defTabSz="914400" rtl="0" eaLnBrk="1" fontAlgn="auto" latinLnBrk="0" hangingPunct="1">
              <a:lnSpc>
                <a:spcPts val="35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title="Web Viewer">
                <a:extLst>
                  <a:ext uri="{FF2B5EF4-FFF2-40B4-BE49-F238E27FC236}">
                    <a16:creationId xmlns:a16="http://schemas.microsoft.com/office/drawing/2014/main" id="{6FC35C0E-A9D1-24BE-D3E7-916C033AC76E}"/>
                  </a:ext>
                </a:extLst>
              </p:cNvPr>
              <p:cNvGraphicFramePr>
                <a:graphicFrameLocks noGrp="1"/>
              </p:cNvGraphicFramePr>
              <p:nvPr/>
            </p:nvGraphicFramePr>
            <p:xfrm>
              <a:off x="314675" y="1907233"/>
              <a:ext cx="10236200" cy="678180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2" name="Add-in 1" title="Web Viewer">
                <a:extLst>
                  <a:ext uri="{FF2B5EF4-FFF2-40B4-BE49-F238E27FC236}">
                    <a16:creationId xmlns:a16="http://schemas.microsoft.com/office/drawing/2014/main" id="{6FC35C0E-A9D1-24BE-D3E7-916C033AC76E}"/>
                  </a:ext>
                </a:extLst>
              </p:cNvPr>
              <p:cNvPicPr>
                <a:picLocks noGrp="1" noRot="1" noChangeAspect="1" noMove="1" noResize="1" noEditPoints="1" noAdjustHandles="1" noChangeArrowheads="1" noChangeShapeType="1"/>
              </p:cNvPicPr>
              <p:nvPr/>
            </p:nvPicPr>
            <p:blipFill>
              <a:blip r:embed="rId3"/>
              <a:stretch>
                <a:fillRect/>
              </a:stretch>
            </p:blipFill>
            <p:spPr>
              <a:xfrm>
                <a:off x="314675" y="1907233"/>
                <a:ext cx="10236200" cy="6781801"/>
              </a:xfrm>
              <a:prstGeom prst="rect">
                <a:avLst/>
              </a:prstGeom>
            </p:spPr>
          </p:pic>
        </mc:Fallback>
      </mc:AlternateContent>
      <p:sp>
        <p:nvSpPr>
          <p:cNvPr id="3" name="TextBox 2">
            <a:extLst>
              <a:ext uri="{FF2B5EF4-FFF2-40B4-BE49-F238E27FC236}">
                <a16:creationId xmlns:a16="http://schemas.microsoft.com/office/drawing/2014/main" id="{2C688FA9-0C94-6376-5336-2B00AF87D3D6}"/>
              </a:ext>
            </a:extLst>
          </p:cNvPr>
          <p:cNvSpPr txBox="1"/>
          <p:nvPr/>
        </p:nvSpPr>
        <p:spPr>
          <a:xfrm>
            <a:off x="431800" y="418981"/>
            <a:ext cx="15748000" cy="984885"/>
          </a:xfrm>
          <a:prstGeom prst="rect">
            <a:avLst/>
          </a:prstGeom>
          <a:noFill/>
        </p:spPr>
        <p:txBody>
          <a:bodyPr wrap="square" rtlCol="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Comparing number of streams and viewers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8C4C9A61-3087-64A8-FEA6-CDCBBDAE86D5}"/>
              </a:ext>
            </a:extLst>
          </p:cNvPr>
          <p:cNvSpPr txBox="1"/>
          <p:nvPr/>
        </p:nvSpPr>
        <p:spPr>
          <a:xfrm>
            <a:off x="11176000" y="3123898"/>
            <a:ext cx="4876800" cy="35394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Montserrat" pitchFamily="2" charset="77"/>
                <a:ea typeface="+mn-ea"/>
                <a:cs typeface="+mn-cs"/>
              </a:rPr>
              <a:t>The plot shows a steady increase in the total number of streams and viewers from 2016 to 2023, with a significant jump in 2020 possibly due to the COVID-19 lockdown restrictions.</a:t>
            </a:r>
          </a:p>
        </p:txBody>
      </p:sp>
      <p:pic>
        <p:nvPicPr>
          <p:cNvPr id="5" name="Imagen 4">
            <a:extLst>
              <a:ext uri="{FF2B5EF4-FFF2-40B4-BE49-F238E27FC236}">
                <a16:creationId xmlns:a16="http://schemas.microsoft.com/office/drawing/2014/main" id="{173D154E-DC78-BB63-DBD8-AE53ACD9DCA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280" y="498423"/>
            <a:ext cx="2463800" cy="596900"/>
          </a:xfrm>
          <a:prstGeom prst="rect">
            <a:avLst/>
          </a:prstGeom>
        </p:spPr>
      </p:pic>
    </p:spTree>
    <p:extLst>
      <p:ext uri="{BB962C8B-B14F-4D97-AF65-F5344CB8AC3E}">
        <p14:creationId xmlns:p14="http://schemas.microsoft.com/office/powerpoint/2010/main" val="2543638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117600" y="6750119"/>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3</a:t>
            </a:r>
          </a:p>
        </p:txBody>
      </p:sp>
      <p:sp>
        <p:nvSpPr>
          <p:cNvPr id="17" name="TextBox 1"/>
          <p:cNvSpPr txBox="1"/>
          <p:nvPr/>
        </p:nvSpPr>
        <p:spPr>
          <a:xfrm>
            <a:off x="1117600" y="49276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2</a:t>
            </a:r>
          </a:p>
        </p:txBody>
      </p:sp>
      <p:sp>
        <p:nvSpPr>
          <p:cNvPr id="19" name="TextBox 1"/>
          <p:cNvSpPr txBox="1"/>
          <p:nvPr/>
        </p:nvSpPr>
        <p:spPr>
          <a:xfrm>
            <a:off x="1117600" y="32385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1</a:t>
            </a:r>
          </a:p>
        </p:txBody>
      </p:sp>
      <p:sp>
        <p:nvSpPr>
          <p:cNvPr id="20" name="TextBox 1"/>
          <p:cNvSpPr txBox="1"/>
          <p:nvPr/>
        </p:nvSpPr>
        <p:spPr>
          <a:xfrm>
            <a:off x="10953983" y="67183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6</a:t>
            </a:r>
          </a:p>
        </p:txBody>
      </p:sp>
      <p:sp>
        <p:nvSpPr>
          <p:cNvPr id="21" name="TextBox 1"/>
          <p:cNvSpPr txBox="1"/>
          <p:nvPr/>
        </p:nvSpPr>
        <p:spPr>
          <a:xfrm>
            <a:off x="10953983" y="49911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5</a:t>
            </a:r>
          </a:p>
        </p:txBody>
      </p:sp>
      <p:sp>
        <p:nvSpPr>
          <p:cNvPr id="22" name="TextBox 1"/>
          <p:cNvSpPr txBox="1"/>
          <p:nvPr/>
        </p:nvSpPr>
        <p:spPr>
          <a:xfrm>
            <a:off x="11932888" y="3200400"/>
            <a:ext cx="3173946" cy="879728"/>
          </a:xfrm>
          <a:prstGeom prst="rect">
            <a:avLst/>
          </a:prstGeom>
          <a:noFill/>
        </p:spPr>
        <p:txBody>
          <a:bodyPr wrap="none" lIns="0" tIns="0" rIns="0" rtlCol="0">
            <a:spAutoFit/>
          </a:bodyPr>
          <a:lstStyle/>
          <a:p>
            <a:pPr marL="0" marR="0" lvl="0" indent="0" algn="l" defTabSz="914400" rtl="0" eaLnBrk="1" fontAlgn="auto" latinLnBrk="0" hangingPunct="1">
              <a:lnSpc>
                <a:spcPts val="3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fourth</a:t>
            </a:r>
          </a:p>
          <a:p>
            <a:pPr marL="0" marR="0" lvl="0" indent="0" algn="l" defTabSz="914400" rtl="0" eaLnBrk="1" fontAlgn="auto" latinLnBrk="0" hangingPunct="1">
              <a:lnSpc>
                <a:spcPts val="35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23" name="TextBox 1"/>
          <p:cNvSpPr txBox="1"/>
          <p:nvPr/>
        </p:nvSpPr>
        <p:spPr>
          <a:xfrm>
            <a:off x="10953983" y="32639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4</a:t>
            </a:r>
          </a:p>
        </p:txBody>
      </p:sp>
      <p:sp>
        <p:nvSpPr>
          <p:cNvPr id="26" name="TextBox 1"/>
          <p:cNvSpPr txBox="1"/>
          <p:nvPr/>
        </p:nvSpPr>
        <p:spPr>
          <a:xfrm>
            <a:off x="2032000" y="3360747"/>
            <a:ext cx="2997615" cy="754053"/>
          </a:xfrm>
          <a:prstGeom prst="rect">
            <a:avLst/>
          </a:prstGeom>
          <a:noFill/>
        </p:spPr>
        <p:txBody>
          <a:bodyPr wrap="none" lIns="0" t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first</a:t>
            </a:r>
          </a:p>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27" name="TextBox 1"/>
          <p:cNvSpPr txBox="1"/>
          <p:nvPr/>
        </p:nvSpPr>
        <p:spPr>
          <a:xfrm>
            <a:off x="2032000" y="4953000"/>
            <a:ext cx="3173946" cy="754053"/>
          </a:xfrm>
          <a:prstGeom prst="rect">
            <a:avLst/>
          </a:prstGeom>
          <a:noFill/>
        </p:spPr>
        <p:txBody>
          <a:bodyPr wrap="none" lIns="0" t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second</a:t>
            </a:r>
          </a:p>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28" name="TextBox 1"/>
          <p:cNvSpPr txBox="1"/>
          <p:nvPr/>
        </p:nvSpPr>
        <p:spPr>
          <a:xfrm>
            <a:off x="2032000" y="6692950"/>
            <a:ext cx="2997615" cy="754053"/>
          </a:xfrm>
          <a:prstGeom prst="rect">
            <a:avLst/>
          </a:prstGeom>
          <a:noFill/>
        </p:spPr>
        <p:txBody>
          <a:bodyPr wrap="none" lIns="0" t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third</a:t>
            </a:r>
          </a:p>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29" name="TextBox 1"/>
          <p:cNvSpPr txBox="1"/>
          <p:nvPr/>
        </p:nvSpPr>
        <p:spPr>
          <a:xfrm>
            <a:off x="11932888" y="4971301"/>
            <a:ext cx="2997615" cy="892552"/>
          </a:xfrm>
          <a:prstGeom prst="rect">
            <a:avLst/>
          </a:prstGeom>
          <a:noFill/>
        </p:spPr>
        <p:txBody>
          <a:bodyPr wrap="none" lIns="0" tIns="0" rIns="0" rtlCol="0">
            <a:spAutoFit/>
          </a:bodyPr>
          <a:lstStyle/>
          <a:p>
            <a:pPr marL="0" marR="0" lvl="0" indent="0" algn="l" defTabSz="914400" rtl="0" eaLnBrk="1" fontAlgn="auto" latinLnBrk="0" hangingPunct="1">
              <a:lnSpc>
                <a:spcPts val="31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fifth</a:t>
            </a:r>
          </a:p>
          <a:p>
            <a:pPr marL="0" marR="0" lvl="0" indent="0" algn="l" defTabSz="914400" rtl="0" eaLnBrk="1" fontAlgn="auto" latinLnBrk="0" hangingPunct="1">
              <a:lnSpc>
                <a:spcPts val="35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30" name="TextBox 1"/>
          <p:cNvSpPr txBox="1"/>
          <p:nvPr/>
        </p:nvSpPr>
        <p:spPr>
          <a:xfrm>
            <a:off x="11932888" y="6663328"/>
            <a:ext cx="2997615" cy="956672"/>
          </a:xfrm>
          <a:prstGeom prst="rect">
            <a:avLst/>
          </a:prstGeom>
          <a:noFill/>
        </p:spPr>
        <p:txBody>
          <a:bodyPr wrap="none" lIns="0" tIns="0" rIns="0" rtlCol="0">
            <a:spAutoFit/>
          </a:bodyPr>
          <a:lstStyle/>
          <a:p>
            <a:pPr marL="0" marR="0" lvl="0" indent="0" algn="l" defTabSz="914400" rtl="0" eaLnBrk="1" fontAlgn="auto" latinLnBrk="0" hangingPunct="1">
              <a:lnSpc>
                <a:spcPts val="36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a:ln>
                  <a:noFill/>
                </a:ln>
                <a:solidFill>
                  <a:srgbClr val="3F5571"/>
                </a:solidFill>
                <a:effectLst/>
                <a:uLnTx/>
                <a:uFillTx/>
                <a:latin typeface="Roboto Mono" charset="0"/>
                <a:ea typeface="Roboto Mono" charset="0"/>
                <a:cs typeface="Roboto Mono" charset="0"/>
              </a:rPr>
              <a:t>This </a:t>
            </a: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is the sixth</a:t>
            </a:r>
          </a:p>
          <a:p>
            <a:pPr marL="0" marR="0" lvl="0" indent="0" algn="l" defTabSz="914400" rtl="0" eaLnBrk="1" fontAlgn="auto" latinLnBrk="0" hangingPunct="1">
              <a:lnSpc>
                <a:spcPts val="35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title="Web Viewer">
                <a:extLst>
                  <a:ext uri="{FF2B5EF4-FFF2-40B4-BE49-F238E27FC236}">
                    <a16:creationId xmlns:a16="http://schemas.microsoft.com/office/drawing/2014/main" id="{5B6A6CB3-E511-65E3-4236-5276D62BCC8D}"/>
                  </a:ext>
                </a:extLst>
              </p:cNvPr>
              <p:cNvGraphicFramePr>
                <a:graphicFrameLocks noGrp="1"/>
              </p:cNvGraphicFramePr>
              <p:nvPr/>
            </p:nvGraphicFramePr>
            <p:xfrm>
              <a:off x="401403" y="1743109"/>
              <a:ext cx="9479197" cy="686749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2" name="Add-in 1" title="Web Viewer">
                <a:extLst>
                  <a:ext uri="{FF2B5EF4-FFF2-40B4-BE49-F238E27FC236}">
                    <a16:creationId xmlns:a16="http://schemas.microsoft.com/office/drawing/2014/main" id="{5B6A6CB3-E511-65E3-4236-5276D62BCC8D}"/>
                  </a:ext>
                </a:extLst>
              </p:cNvPr>
              <p:cNvPicPr>
                <a:picLocks noGrp="1" noRot="1" noChangeAspect="1" noMove="1" noResize="1" noEditPoints="1" noAdjustHandles="1" noChangeArrowheads="1" noChangeShapeType="1"/>
              </p:cNvPicPr>
              <p:nvPr/>
            </p:nvPicPr>
            <p:blipFill>
              <a:blip r:embed="rId3"/>
              <a:stretch>
                <a:fillRect/>
              </a:stretch>
            </p:blipFill>
            <p:spPr>
              <a:xfrm>
                <a:off x="401403" y="1743109"/>
                <a:ext cx="9479197" cy="6867491"/>
              </a:xfrm>
              <a:prstGeom prst="rect">
                <a:avLst/>
              </a:prstGeom>
            </p:spPr>
          </p:pic>
        </mc:Fallback>
      </mc:AlternateContent>
      <p:sp>
        <p:nvSpPr>
          <p:cNvPr id="3" name="TextBox 2">
            <a:extLst>
              <a:ext uri="{FF2B5EF4-FFF2-40B4-BE49-F238E27FC236}">
                <a16:creationId xmlns:a16="http://schemas.microsoft.com/office/drawing/2014/main" id="{4779FCD0-5C5F-6B72-ABD5-9B336DF10AEF}"/>
              </a:ext>
            </a:extLst>
          </p:cNvPr>
          <p:cNvSpPr txBox="1"/>
          <p:nvPr/>
        </p:nvSpPr>
        <p:spPr>
          <a:xfrm>
            <a:off x="584200" y="387385"/>
            <a:ext cx="15483454" cy="707886"/>
          </a:xfrm>
          <a:prstGeom prst="rect">
            <a:avLst/>
          </a:prstGeom>
          <a:noFill/>
        </p:spPr>
        <p:txBody>
          <a:bodyPr wrap="square" rtlCol="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Montserrat" pitchFamily="2" charset="77"/>
                <a:ea typeface="+mn-ea"/>
                <a:cs typeface="+mn-cs"/>
              </a:rPr>
              <a:t>Top 5 games based on number of hours streamed</a:t>
            </a:r>
          </a:p>
        </p:txBody>
      </p:sp>
      <p:sp>
        <p:nvSpPr>
          <p:cNvPr id="4" name="TextBox 3">
            <a:extLst>
              <a:ext uri="{FF2B5EF4-FFF2-40B4-BE49-F238E27FC236}">
                <a16:creationId xmlns:a16="http://schemas.microsoft.com/office/drawing/2014/main" id="{CC7CF55A-7F54-8BE0-A78F-B66393E711B9}"/>
              </a:ext>
            </a:extLst>
          </p:cNvPr>
          <p:cNvSpPr txBox="1"/>
          <p:nvPr/>
        </p:nvSpPr>
        <p:spPr>
          <a:xfrm>
            <a:off x="10779594" y="2309572"/>
            <a:ext cx="5075003" cy="48320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Montserrat" pitchFamily="2" charset="77"/>
                <a:ea typeface="+mn-ea"/>
                <a:cs typeface="+mn-cs"/>
              </a:rPr>
              <a:t>This plot shows the top 5 games streamed on Twitch each year from 2016 to 2023, with League of Legends consistently being in the top 5 until 2021, which might be due to streamers shifting to other popular games and new streamers opting for less competitive games.</a:t>
            </a:r>
          </a:p>
        </p:txBody>
      </p:sp>
      <p:pic>
        <p:nvPicPr>
          <p:cNvPr id="5" name="Imagen 26">
            <a:extLst>
              <a:ext uri="{FF2B5EF4-FFF2-40B4-BE49-F238E27FC236}">
                <a16:creationId xmlns:a16="http://schemas.microsoft.com/office/drawing/2014/main" id="{7F7D1B35-E007-8E0C-9C14-A88BCC99A22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1403" y="567752"/>
            <a:ext cx="584200" cy="419100"/>
          </a:xfrm>
          <a:prstGeom prst="rect">
            <a:avLst/>
          </a:prstGeom>
        </p:spPr>
      </p:pic>
      <p:pic>
        <p:nvPicPr>
          <p:cNvPr id="6" name="Imagen 28">
            <a:extLst>
              <a:ext uri="{FF2B5EF4-FFF2-40B4-BE49-F238E27FC236}">
                <a16:creationId xmlns:a16="http://schemas.microsoft.com/office/drawing/2014/main" id="{E9F00A79-0A8B-1685-D71C-84F40A951BB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94803" y="584876"/>
            <a:ext cx="584200" cy="419100"/>
          </a:xfrm>
          <a:prstGeom prst="rect">
            <a:avLst/>
          </a:prstGeom>
        </p:spPr>
      </p:pic>
    </p:spTree>
    <p:extLst>
      <p:ext uri="{BB962C8B-B14F-4D97-AF65-F5344CB8AC3E}">
        <p14:creationId xmlns:p14="http://schemas.microsoft.com/office/powerpoint/2010/main" val="1213530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117600" y="6750119"/>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3</a:t>
            </a:r>
          </a:p>
        </p:txBody>
      </p:sp>
      <p:sp>
        <p:nvSpPr>
          <p:cNvPr id="17" name="TextBox 1"/>
          <p:cNvSpPr txBox="1"/>
          <p:nvPr/>
        </p:nvSpPr>
        <p:spPr>
          <a:xfrm>
            <a:off x="1117600" y="49276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2</a:t>
            </a:r>
          </a:p>
        </p:txBody>
      </p:sp>
      <p:sp>
        <p:nvSpPr>
          <p:cNvPr id="19" name="TextBox 1"/>
          <p:cNvSpPr txBox="1"/>
          <p:nvPr/>
        </p:nvSpPr>
        <p:spPr>
          <a:xfrm>
            <a:off x="1117600" y="32385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1</a:t>
            </a:r>
          </a:p>
        </p:txBody>
      </p:sp>
      <p:sp>
        <p:nvSpPr>
          <p:cNvPr id="20" name="TextBox 1"/>
          <p:cNvSpPr txBox="1"/>
          <p:nvPr/>
        </p:nvSpPr>
        <p:spPr>
          <a:xfrm>
            <a:off x="10953983" y="67183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6</a:t>
            </a:r>
          </a:p>
        </p:txBody>
      </p:sp>
      <p:sp>
        <p:nvSpPr>
          <p:cNvPr id="21" name="TextBox 1"/>
          <p:cNvSpPr txBox="1"/>
          <p:nvPr/>
        </p:nvSpPr>
        <p:spPr>
          <a:xfrm>
            <a:off x="10953983" y="49911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5</a:t>
            </a:r>
          </a:p>
        </p:txBody>
      </p:sp>
      <p:sp>
        <p:nvSpPr>
          <p:cNvPr id="22" name="TextBox 1"/>
          <p:cNvSpPr txBox="1"/>
          <p:nvPr/>
        </p:nvSpPr>
        <p:spPr>
          <a:xfrm>
            <a:off x="11932888" y="3200400"/>
            <a:ext cx="3173946" cy="879728"/>
          </a:xfrm>
          <a:prstGeom prst="rect">
            <a:avLst/>
          </a:prstGeom>
          <a:noFill/>
        </p:spPr>
        <p:txBody>
          <a:bodyPr wrap="none" lIns="0" tIns="0" rIns="0" rtlCol="0">
            <a:spAutoFit/>
          </a:bodyPr>
          <a:lstStyle/>
          <a:p>
            <a:pPr marL="0" marR="0" lvl="0" indent="0" algn="l" defTabSz="914400" rtl="0" eaLnBrk="1" fontAlgn="auto" latinLnBrk="0" hangingPunct="1">
              <a:lnSpc>
                <a:spcPts val="3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fourth</a:t>
            </a:r>
          </a:p>
          <a:p>
            <a:pPr marL="0" marR="0" lvl="0" indent="0" algn="l" defTabSz="914400" rtl="0" eaLnBrk="1" fontAlgn="auto" latinLnBrk="0" hangingPunct="1">
              <a:lnSpc>
                <a:spcPts val="35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23" name="TextBox 1"/>
          <p:cNvSpPr txBox="1"/>
          <p:nvPr/>
        </p:nvSpPr>
        <p:spPr>
          <a:xfrm>
            <a:off x="10953983" y="32639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4</a:t>
            </a:r>
          </a:p>
        </p:txBody>
      </p:sp>
      <p:sp>
        <p:nvSpPr>
          <p:cNvPr id="26" name="TextBox 1"/>
          <p:cNvSpPr txBox="1"/>
          <p:nvPr/>
        </p:nvSpPr>
        <p:spPr>
          <a:xfrm>
            <a:off x="2032000" y="3360747"/>
            <a:ext cx="2997615" cy="754053"/>
          </a:xfrm>
          <a:prstGeom prst="rect">
            <a:avLst/>
          </a:prstGeom>
          <a:noFill/>
        </p:spPr>
        <p:txBody>
          <a:bodyPr wrap="none" lIns="0" t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first</a:t>
            </a:r>
          </a:p>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27" name="TextBox 1"/>
          <p:cNvSpPr txBox="1"/>
          <p:nvPr/>
        </p:nvSpPr>
        <p:spPr>
          <a:xfrm>
            <a:off x="2032000" y="4953000"/>
            <a:ext cx="3173946" cy="754053"/>
          </a:xfrm>
          <a:prstGeom prst="rect">
            <a:avLst/>
          </a:prstGeom>
          <a:noFill/>
        </p:spPr>
        <p:txBody>
          <a:bodyPr wrap="none" lIns="0" t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second</a:t>
            </a:r>
          </a:p>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28" name="TextBox 1"/>
          <p:cNvSpPr txBox="1"/>
          <p:nvPr/>
        </p:nvSpPr>
        <p:spPr>
          <a:xfrm>
            <a:off x="2032000" y="6692950"/>
            <a:ext cx="2997615" cy="754053"/>
          </a:xfrm>
          <a:prstGeom prst="rect">
            <a:avLst/>
          </a:prstGeom>
          <a:noFill/>
        </p:spPr>
        <p:txBody>
          <a:bodyPr wrap="none" lIns="0" t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third</a:t>
            </a:r>
          </a:p>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29" name="TextBox 1"/>
          <p:cNvSpPr txBox="1"/>
          <p:nvPr/>
        </p:nvSpPr>
        <p:spPr>
          <a:xfrm>
            <a:off x="11932888" y="4971301"/>
            <a:ext cx="2997615" cy="892552"/>
          </a:xfrm>
          <a:prstGeom prst="rect">
            <a:avLst/>
          </a:prstGeom>
          <a:noFill/>
        </p:spPr>
        <p:txBody>
          <a:bodyPr wrap="none" lIns="0" tIns="0" rIns="0" rtlCol="0">
            <a:spAutoFit/>
          </a:bodyPr>
          <a:lstStyle/>
          <a:p>
            <a:pPr marL="0" marR="0" lvl="0" indent="0" algn="l" defTabSz="914400" rtl="0" eaLnBrk="1" fontAlgn="auto" latinLnBrk="0" hangingPunct="1">
              <a:lnSpc>
                <a:spcPts val="31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fifth</a:t>
            </a:r>
          </a:p>
          <a:p>
            <a:pPr marL="0" marR="0" lvl="0" indent="0" algn="l" defTabSz="914400" rtl="0" eaLnBrk="1" fontAlgn="auto" latinLnBrk="0" hangingPunct="1">
              <a:lnSpc>
                <a:spcPts val="35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30" name="TextBox 1"/>
          <p:cNvSpPr txBox="1"/>
          <p:nvPr/>
        </p:nvSpPr>
        <p:spPr>
          <a:xfrm>
            <a:off x="11932888" y="6663328"/>
            <a:ext cx="2997615" cy="956672"/>
          </a:xfrm>
          <a:prstGeom prst="rect">
            <a:avLst/>
          </a:prstGeom>
          <a:noFill/>
        </p:spPr>
        <p:txBody>
          <a:bodyPr wrap="none" lIns="0" tIns="0" rIns="0" rtlCol="0">
            <a:spAutoFit/>
          </a:bodyPr>
          <a:lstStyle/>
          <a:p>
            <a:pPr marL="0" marR="0" lvl="0" indent="0" algn="l" defTabSz="914400" rtl="0" eaLnBrk="1" fontAlgn="auto" latinLnBrk="0" hangingPunct="1">
              <a:lnSpc>
                <a:spcPts val="36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a:ln>
                  <a:noFill/>
                </a:ln>
                <a:solidFill>
                  <a:srgbClr val="3F5571"/>
                </a:solidFill>
                <a:effectLst/>
                <a:uLnTx/>
                <a:uFillTx/>
                <a:latin typeface="Roboto Mono" charset="0"/>
                <a:ea typeface="Roboto Mono" charset="0"/>
                <a:cs typeface="Roboto Mono" charset="0"/>
              </a:rPr>
              <a:t>This </a:t>
            </a: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is the sixth</a:t>
            </a:r>
          </a:p>
          <a:p>
            <a:pPr marL="0" marR="0" lvl="0" indent="0" algn="l" defTabSz="914400" rtl="0" eaLnBrk="1" fontAlgn="auto" latinLnBrk="0" hangingPunct="1">
              <a:lnSpc>
                <a:spcPts val="35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title="Web Viewer">
                <a:extLst>
                  <a:ext uri="{FF2B5EF4-FFF2-40B4-BE49-F238E27FC236}">
                    <a16:creationId xmlns:a16="http://schemas.microsoft.com/office/drawing/2014/main" id="{E7BEBE6B-DACD-371D-7C86-627914A4C484}"/>
                  </a:ext>
                </a:extLst>
              </p:cNvPr>
              <p:cNvGraphicFramePr>
                <a:graphicFrameLocks noGrp="1"/>
              </p:cNvGraphicFramePr>
              <p:nvPr/>
            </p:nvGraphicFramePr>
            <p:xfrm>
              <a:off x="544186" y="1573143"/>
              <a:ext cx="9793613" cy="7113657"/>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2" name="Add-in 1" title="Web Viewer">
                <a:extLst>
                  <a:ext uri="{FF2B5EF4-FFF2-40B4-BE49-F238E27FC236}">
                    <a16:creationId xmlns:a16="http://schemas.microsoft.com/office/drawing/2014/main" id="{E7BEBE6B-DACD-371D-7C86-627914A4C484}"/>
                  </a:ext>
                </a:extLst>
              </p:cNvPr>
              <p:cNvPicPr>
                <a:picLocks noGrp="1" noRot="1" noChangeAspect="1" noMove="1" noResize="1" noEditPoints="1" noAdjustHandles="1" noChangeArrowheads="1" noChangeShapeType="1"/>
              </p:cNvPicPr>
              <p:nvPr/>
            </p:nvPicPr>
            <p:blipFill>
              <a:blip r:embed="rId3"/>
              <a:stretch>
                <a:fillRect/>
              </a:stretch>
            </p:blipFill>
            <p:spPr>
              <a:xfrm>
                <a:off x="544186" y="1573143"/>
                <a:ext cx="9793613" cy="7113657"/>
              </a:xfrm>
              <a:prstGeom prst="rect">
                <a:avLst/>
              </a:prstGeom>
            </p:spPr>
          </p:pic>
        </mc:Fallback>
      </mc:AlternateContent>
      <p:sp>
        <p:nvSpPr>
          <p:cNvPr id="3" name="TextBox 2">
            <a:extLst>
              <a:ext uri="{FF2B5EF4-FFF2-40B4-BE49-F238E27FC236}">
                <a16:creationId xmlns:a16="http://schemas.microsoft.com/office/drawing/2014/main" id="{42727C03-F9F9-3916-02F9-C2B07005256E}"/>
              </a:ext>
            </a:extLst>
          </p:cNvPr>
          <p:cNvSpPr txBox="1"/>
          <p:nvPr/>
        </p:nvSpPr>
        <p:spPr>
          <a:xfrm>
            <a:off x="279400" y="457200"/>
            <a:ext cx="16052800" cy="707886"/>
          </a:xfrm>
          <a:prstGeom prst="rect">
            <a:avLst/>
          </a:prstGeom>
          <a:noFill/>
        </p:spPr>
        <p:txBody>
          <a:bodyPr wrap="square" rtlCol="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Top games watched on Twitch from 2016 - 2023</a:t>
            </a:r>
          </a:p>
        </p:txBody>
      </p:sp>
      <p:sp>
        <p:nvSpPr>
          <p:cNvPr id="4" name="TextBox 3">
            <a:extLst>
              <a:ext uri="{FF2B5EF4-FFF2-40B4-BE49-F238E27FC236}">
                <a16:creationId xmlns:a16="http://schemas.microsoft.com/office/drawing/2014/main" id="{6B749948-B85B-C012-9297-FC03E08B52D5}"/>
              </a:ext>
            </a:extLst>
          </p:cNvPr>
          <p:cNvSpPr txBox="1"/>
          <p:nvPr/>
        </p:nvSpPr>
        <p:spPr>
          <a:xfrm>
            <a:off x="11252200" y="2683335"/>
            <a:ext cx="4792805" cy="44012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Montserrat" pitchFamily="2" charset="77"/>
                <a:ea typeface="+mn-ea"/>
                <a:cs typeface="+mn-cs"/>
              </a:rPr>
              <a:t>This plot compares the top 5 games by watch hours on Twitch and shows that Lost Ark has the highest number of watch hours while FIFA 23 has the lowest, and possible reasons for these trends were investigated through research.</a:t>
            </a:r>
          </a:p>
        </p:txBody>
      </p:sp>
      <p:pic>
        <p:nvPicPr>
          <p:cNvPr id="12" name="Imagen 29">
            <a:extLst>
              <a:ext uri="{FF2B5EF4-FFF2-40B4-BE49-F238E27FC236}">
                <a16:creationId xmlns:a16="http://schemas.microsoft.com/office/drawing/2014/main" id="{E2A671D4-A7E1-8624-AFC6-A49E9DF7E75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06500" y="315015"/>
            <a:ext cx="825500" cy="1054100"/>
          </a:xfrm>
          <a:prstGeom prst="rect">
            <a:avLst/>
          </a:prstGeom>
        </p:spPr>
      </p:pic>
    </p:spTree>
    <p:extLst>
      <p:ext uri="{BB962C8B-B14F-4D97-AF65-F5344CB8AC3E}">
        <p14:creationId xmlns:p14="http://schemas.microsoft.com/office/powerpoint/2010/main" val="2990368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cstate="email">
            <a:extLst>
              <a:ext uri="{28A0092B-C50C-407E-A947-70E740481C1C}">
                <a14:useLocalDpi xmlns:a14="http://schemas.microsoft.com/office/drawing/2010/main"/>
              </a:ext>
            </a:extLst>
          </a:blip>
          <a:srcRect l="820" t="1638" r="700" b="77"/>
          <a:stretch/>
        </p:blipFill>
        <p:spPr>
          <a:xfrm>
            <a:off x="0" y="0"/>
            <a:ext cx="16256000" cy="9144000"/>
          </a:xfrm>
          <a:prstGeom prst="rect">
            <a:avLst/>
          </a:prstGeom>
        </p:spPr>
      </p:pic>
      <p:sp>
        <p:nvSpPr>
          <p:cNvPr id="2" name="TextBox 1"/>
          <p:cNvSpPr txBox="1"/>
          <p:nvPr/>
        </p:nvSpPr>
        <p:spPr>
          <a:xfrm>
            <a:off x="15519400" y="8407400"/>
            <a:ext cx="384721" cy="456535"/>
          </a:xfrm>
          <a:prstGeom prst="rect">
            <a:avLst/>
          </a:prstGeom>
          <a:noFill/>
        </p:spPr>
        <p:txBody>
          <a:bodyPr wrap="none" lIns="0" tIns="0" rIns="0" rtlCol="0">
            <a:spAutoFit/>
          </a:bodyPr>
          <a:lstStyle/>
          <a:p>
            <a:pPr>
              <a:lnSpc>
                <a:spcPts val="3200"/>
              </a:lnSpc>
              <a:tabLst/>
            </a:pPr>
            <a:r>
              <a:rPr lang="en-US" altLang="zh-CN" sz="2500" dirty="0">
                <a:solidFill>
                  <a:srgbClr val="FFFFFF"/>
                </a:solidFill>
                <a:latin typeface="Roboto Mono" charset="0"/>
                <a:ea typeface="Roboto Mono" charset="0"/>
                <a:cs typeface="Roboto Mono" charset="0"/>
              </a:rPr>
              <a:t>16</a:t>
            </a:r>
          </a:p>
        </p:txBody>
      </p:sp>
      <p:sp>
        <p:nvSpPr>
          <p:cNvPr id="3" name="TextBox 1"/>
          <p:cNvSpPr txBox="1"/>
          <p:nvPr/>
        </p:nvSpPr>
        <p:spPr>
          <a:xfrm>
            <a:off x="1270000" y="1828800"/>
            <a:ext cx="13106400" cy="1726178"/>
          </a:xfrm>
          <a:prstGeom prst="rect">
            <a:avLst/>
          </a:prstGeom>
          <a:noFill/>
        </p:spPr>
        <p:txBody>
          <a:bodyPr wrap="square" lIns="0" tIns="0" rIns="0" rtlCol="0" anchor="ctr">
            <a:spAutoFit/>
          </a:bodyPr>
          <a:lstStyle/>
          <a:p>
            <a:pPr algn="ctr">
              <a:lnSpc>
                <a:spcPts val="6400"/>
              </a:lnSpc>
              <a:tabLst/>
            </a:pPr>
            <a:r>
              <a:rPr lang="en-US" altLang="zh-CN" sz="7200" dirty="0">
                <a:solidFill>
                  <a:srgbClr val="FFFFFF"/>
                </a:solidFill>
                <a:latin typeface="Press Start 2P" charset="0"/>
                <a:ea typeface="Press Start 2P" charset="0"/>
                <a:cs typeface="Press Start 2P" charset="0"/>
              </a:rPr>
              <a:t>Section 3</a:t>
            </a:r>
          </a:p>
          <a:p>
            <a:pPr algn="ctr">
              <a:lnSpc>
                <a:spcPts val="6400"/>
              </a:lnSpc>
              <a:tabLst/>
            </a:pPr>
            <a:r>
              <a:rPr lang="en-US" altLang="zh-CN" sz="7200" dirty="0">
                <a:solidFill>
                  <a:srgbClr val="FFFFFF"/>
                </a:solidFill>
                <a:latin typeface="Press Start 2P" charset="0"/>
                <a:ea typeface="Press Start 2P" charset="0"/>
                <a:cs typeface="Press Start 2P" charset="0"/>
              </a:rPr>
              <a:t>ESPORTS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117600" y="6750119"/>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3</a:t>
            </a:r>
          </a:p>
        </p:txBody>
      </p:sp>
      <p:sp>
        <p:nvSpPr>
          <p:cNvPr id="17" name="TextBox 1"/>
          <p:cNvSpPr txBox="1"/>
          <p:nvPr/>
        </p:nvSpPr>
        <p:spPr>
          <a:xfrm>
            <a:off x="1117600" y="4927600"/>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2</a:t>
            </a:r>
          </a:p>
        </p:txBody>
      </p:sp>
      <p:sp>
        <p:nvSpPr>
          <p:cNvPr id="19" name="TextBox 1"/>
          <p:cNvSpPr txBox="1"/>
          <p:nvPr/>
        </p:nvSpPr>
        <p:spPr>
          <a:xfrm>
            <a:off x="1117600" y="3238500"/>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1</a:t>
            </a:r>
          </a:p>
        </p:txBody>
      </p:sp>
      <p:sp>
        <p:nvSpPr>
          <p:cNvPr id="20" name="TextBox 1"/>
          <p:cNvSpPr txBox="1"/>
          <p:nvPr/>
        </p:nvSpPr>
        <p:spPr>
          <a:xfrm>
            <a:off x="10953983" y="6718300"/>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6</a:t>
            </a:r>
          </a:p>
        </p:txBody>
      </p:sp>
      <p:sp>
        <p:nvSpPr>
          <p:cNvPr id="21" name="TextBox 1"/>
          <p:cNvSpPr txBox="1"/>
          <p:nvPr/>
        </p:nvSpPr>
        <p:spPr>
          <a:xfrm>
            <a:off x="10953983" y="4991100"/>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5</a:t>
            </a:r>
          </a:p>
        </p:txBody>
      </p:sp>
      <p:sp>
        <p:nvSpPr>
          <p:cNvPr id="22" name="TextBox 1"/>
          <p:cNvSpPr txBox="1"/>
          <p:nvPr/>
        </p:nvSpPr>
        <p:spPr>
          <a:xfrm>
            <a:off x="11932888" y="3200400"/>
            <a:ext cx="3173946" cy="879728"/>
          </a:xfrm>
          <a:prstGeom prst="rect">
            <a:avLst/>
          </a:prstGeom>
          <a:noFill/>
        </p:spPr>
        <p:txBody>
          <a:bodyPr wrap="none" lIns="0" tIns="0" rIns="0" rtlCol="0">
            <a:spAutoFit/>
          </a:bodyPr>
          <a:lstStyle/>
          <a:p>
            <a:pPr>
              <a:lnSpc>
                <a:spcPts val="3000"/>
              </a:lnSpc>
              <a:tabLst>
                <a:tab pos="1104900" algn="l"/>
              </a:tabLst>
            </a:pPr>
            <a:r>
              <a:rPr lang="en-US" altLang="zh-CN" sz="2300" dirty="0">
                <a:solidFill>
                  <a:srgbClr val="3F5571"/>
                </a:solidFill>
                <a:latin typeface="Roboto Mono" charset="0"/>
                <a:ea typeface="Roboto Mono" charset="0"/>
                <a:cs typeface="Roboto Mono" charset="0"/>
              </a:rPr>
              <a:t>This is the fourth</a:t>
            </a:r>
          </a:p>
          <a:p>
            <a:pPr>
              <a:lnSpc>
                <a:spcPts val="3500"/>
              </a:lnSpc>
              <a:tabLst>
                <a:tab pos="1104900" algn="l"/>
              </a:tabLst>
            </a:pPr>
            <a:r>
              <a:rPr lang="en-US" altLang="zh-CN" sz="2300" dirty="0">
                <a:solidFill>
                  <a:srgbClr val="3F5571"/>
                </a:solidFill>
                <a:latin typeface="Roboto Mono" charset="0"/>
                <a:ea typeface="Roboto Mono" charset="0"/>
                <a:cs typeface="Roboto Mono" charset="0"/>
              </a:rPr>
              <a:t>thing.</a:t>
            </a:r>
          </a:p>
        </p:txBody>
      </p:sp>
      <p:sp>
        <p:nvSpPr>
          <p:cNvPr id="23" name="TextBox 1"/>
          <p:cNvSpPr txBox="1"/>
          <p:nvPr/>
        </p:nvSpPr>
        <p:spPr>
          <a:xfrm>
            <a:off x="10953983" y="3263900"/>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4</a:t>
            </a:r>
          </a:p>
        </p:txBody>
      </p:sp>
      <p:sp>
        <p:nvSpPr>
          <p:cNvPr id="26" name="TextBox 1"/>
          <p:cNvSpPr txBox="1"/>
          <p:nvPr/>
        </p:nvSpPr>
        <p:spPr>
          <a:xfrm>
            <a:off x="2032000" y="3360747"/>
            <a:ext cx="2997615" cy="754053"/>
          </a:xfrm>
          <a:prstGeom prst="rect">
            <a:avLst/>
          </a:prstGeom>
          <a:noFill/>
        </p:spPr>
        <p:txBody>
          <a:bodyPr wrap="none" lIns="0" tIns="0" rIns="0" rtlCol="0">
            <a:spAutoFit/>
          </a:bodyPr>
          <a:lstStyle/>
          <a:p>
            <a:pPr>
              <a:tabLst>
                <a:tab pos="1104900" algn="l"/>
              </a:tabLst>
            </a:pPr>
            <a:r>
              <a:rPr lang="en-US" altLang="zh-CN" sz="2300" dirty="0">
                <a:solidFill>
                  <a:srgbClr val="3F5571"/>
                </a:solidFill>
                <a:latin typeface="Roboto Mono" charset="0"/>
                <a:ea typeface="Roboto Mono" charset="0"/>
                <a:cs typeface="Roboto Mono" charset="0"/>
              </a:rPr>
              <a:t>This is the first</a:t>
            </a:r>
          </a:p>
          <a:p>
            <a:pPr>
              <a:tabLst>
                <a:tab pos="1104900" algn="l"/>
              </a:tabLst>
            </a:pPr>
            <a:r>
              <a:rPr lang="en-US" altLang="zh-CN" sz="2300" dirty="0">
                <a:solidFill>
                  <a:srgbClr val="3F5571"/>
                </a:solidFill>
                <a:latin typeface="Roboto Mono" charset="0"/>
                <a:ea typeface="Roboto Mono" charset="0"/>
                <a:cs typeface="Roboto Mono" charset="0"/>
              </a:rPr>
              <a:t>thing.</a:t>
            </a:r>
          </a:p>
        </p:txBody>
      </p:sp>
      <p:sp>
        <p:nvSpPr>
          <p:cNvPr id="27" name="TextBox 1"/>
          <p:cNvSpPr txBox="1"/>
          <p:nvPr/>
        </p:nvSpPr>
        <p:spPr>
          <a:xfrm>
            <a:off x="2032000" y="4953000"/>
            <a:ext cx="3173946" cy="754053"/>
          </a:xfrm>
          <a:prstGeom prst="rect">
            <a:avLst/>
          </a:prstGeom>
          <a:noFill/>
        </p:spPr>
        <p:txBody>
          <a:bodyPr wrap="none" lIns="0" tIns="0" rIns="0" rtlCol="0">
            <a:spAutoFit/>
          </a:bodyPr>
          <a:lstStyle/>
          <a:p>
            <a:pPr>
              <a:tabLst>
                <a:tab pos="1104900" algn="l"/>
              </a:tabLst>
            </a:pPr>
            <a:r>
              <a:rPr lang="en-US" altLang="zh-CN" sz="2300" dirty="0">
                <a:solidFill>
                  <a:srgbClr val="3F5571"/>
                </a:solidFill>
                <a:latin typeface="Roboto Mono" charset="0"/>
                <a:ea typeface="Roboto Mono" charset="0"/>
                <a:cs typeface="Roboto Mono" charset="0"/>
              </a:rPr>
              <a:t>This is the second</a:t>
            </a:r>
          </a:p>
          <a:p>
            <a:pPr>
              <a:tabLst>
                <a:tab pos="1104900" algn="l"/>
              </a:tabLst>
            </a:pPr>
            <a:r>
              <a:rPr lang="en-US" altLang="zh-CN" sz="2300" dirty="0">
                <a:solidFill>
                  <a:srgbClr val="3F5571"/>
                </a:solidFill>
                <a:latin typeface="Roboto Mono" charset="0"/>
                <a:ea typeface="Roboto Mono" charset="0"/>
                <a:cs typeface="Roboto Mono" charset="0"/>
              </a:rPr>
              <a:t>thing.</a:t>
            </a:r>
          </a:p>
        </p:txBody>
      </p:sp>
      <p:sp>
        <p:nvSpPr>
          <p:cNvPr id="28" name="TextBox 1"/>
          <p:cNvSpPr txBox="1"/>
          <p:nvPr/>
        </p:nvSpPr>
        <p:spPr>
          <a:xfrm>
            <a:off x="2032000" y="6692950"/>
            <a:ext cx="2997615" cy="754053"/>
          </a:xfrm>
          <a:prstGeom prst="rect">
            <a:avLst/>
          </a:prstGeom>
          <a:noFill/>
        </p:spPr>
        <p:txBody>
          <a:bodyPr wrap="none" lIns="0" tIns="0" rIns="0" rtlCol="0">
            <a:spAutoFit/>
          </a:bodyPr>
          <a:lstStyle/>
          <a:p>
            <a:pPr>
              <a:tabLst>
                <a:tab pos="1104900" algn="l"/>
              </a:tabLst>
            </a:pPr>
            <a:r>
              <a:rPr lang="en-US" altLang="zh-CN" sz="2300" dirty="0">
                <a:solidFill>
                  <a:srgbClr val="3F5571"/>
                </a:solidFill>
                <a:latin typeface="Roboto Mono" charset="0"/>
                <a:ea typeface="Roboto Mono" charset="0"/>
                <a:cs typeface="Roboto Mono" charset="0"/>
              </a:rPr>
              <a:t>This is the third</a:t>
            </a:r>
          </a:p>
          <a:p>
            <a:pPr>
              <a:tabLst>
                <a:tab pos="1104900" algn="l"/>
              </a:tabLst>
            </a:pPr>
            <a:r>
              <a:rPr lang="en-US" altLang="zh-CN" sz="2300" dirty="0">
                <a:solidFill>
                  <a:srgbClr val="3F5571"/>
                </a:solidFill>
                <a:latin typeface="Roboto Mono" charset="0"/>
                <a:ea typeface="Roboto Mono" charset="0"/>
                <a:cs typeface="Roboto Mono" charset="0"/>
              </a:rPr>
              <a:t>thing.</a:t>
            </a:r>
          </a:p>
        </p:txBody>
      </p:sp>
      <p:sp>
        <p:nvSpPr>
          <p:cNvPr id="29" name="TextBox 1"/>
          <p:cNvSpPr txBox="1"/>
          <p:nvPr/>
        </p:nvSpPr>
        <p:spPr>
          <a:xfrm>
            <a:off x="11932888" y="4971301"/>
            <a:ext cx="2997615" cy="892552"/>
          </a:xfrm>
          <a:prstGeom prst="rect">
            <a:avLst/>
          </a:prstGeom>
          <a:noFill/>
        </p:spPr>
        <p:txBody>
          <a:bodyPr wrap="none" lIns="0" tIns="0" rIns="0" rtlCol="0">
            <a:spAutoFit/>
          </a:bodyPr>
          <a:lstStyle/>
          <a:p>
            <a:pPr>
              <a:lnSpc>
                <a:spcPts val="3100"/>
              </a:lnSpc>
              <a:tabLst>
                <a:tab pos="1104900" algn="l"/>
              </a:tabLst>
            </a:pPr>
            <a:r>
              <a:rPr lang="en-US" altLang="zh-CN" sz="2300" dirty="0">
                <a:solidFill>
                  <a:srgbClr val="3F5571"/>
                </a:solidFill>
                <a:latin typeface="Roboto Mono" charset="0"/>
                <a:ea typeface="Roboto Mono" charset="0"/>
                <a:cs typeface="Roboto Mono" charset="0"/>
              </a:rPr>
              <a:t>This is the fifth</a:t>
            </a:r>
          </a:p>
          <a:p>
            <a:pPr>
              <a:lnSpc>
                <a:spcPts val="3500"/>
              </a:lnSpc>
              <a:tabLst>
                <a:tab pos="1104900" algn="l"/>
              </a:tabLst>
            </a:pPr>
            <a:r>
              <a:rPr lang="en-US" altLang="zh-CN" sz="2300" dirty="0">
                <a:solidFill>
                  <a:srgbClr val="3F5571"/>
                </a:solidFill>
                <a:latin typeface="Roboto Mono" charset="0"/>
                <a:ea typeface="Roboto Mono" charset="0"/>
                <a:cs typeface="Roboto Mono" charset="0"/>
              </a:rPr>
              <a:t>thing.</a:t>
            </a:r>
          </a:p>
        </p:txBody>
      </p:sp>
      <p:sp>
        <p:nvSpPr>
          <p:cNvPr id="30" name="TextBox 1"/>
          <p:cNvSpPr txBox="1"/>
          <p:nvPr/>
        </p:nvSpPr>
        <p:spPr>
          <a:xfrm>
            <a:off x="11932888" y="6663328"/>
            <a:ext cx="2997615" cy="956672"/>
          </a:xfrm>
          <a:prstGeom prst="rect">
            <a:avLst/>
          </a:prstGeom>
          <a:noFill/>
        </p:spPr>
        <p:txBody>
          <a:bodyPr wrap="none" lIns="0" tIns="0" rIns="0" rtlCol="0">
            <a:spAutoFit/>
          </a:bodyPr>
          <a:lstStyle/>
          <a:p>
            <a:pPr>
              <a:lnSpc>
                <a:spcPts val="3600"/>
              </a:lnSpc>
              <a:tabLst>
                <a:tab pos="1104900" algn="l"/>
              </a:tabLst>
            </a:pPr>
            <a:r>
              <a:rPr lang="en-US" altLang="zh-CN" sz="2300">
                <a:solidFill>
                  <a:srgbClr val="3F5571"/>
                </a:solidFill>
                <a:latin typeface="Roboto Mono" charset="0"/>
                <a:ea typeface="Roboto Mono" charset="0"/>
                <a:cs typeface="Roboto Mono" charset="0"/>
              </a:rPr>
              <a:t>This </a:t>
            </a:r>
            <a:r>
              <a:rPr lang="en-US" altLang="zh-CN" sz="2300" dirty="0">
                <a:solidFill>
                  <a:srgbClr val="3F5571"/>
                </a:solidFill>
                <a:latin typeface="Roboto Mono" charset="0"/>
                <a:ea typeface="Roboto Mono" charset="0"/>
                <a:cs typeface="Roboto Mono" charset="0"/>
              </a:rPr>
              <a:t>is the sixth</a:t>
            </a:r>
          </a:p>
          <a:p>
            <a:pPr>
              <a:lnSpc>
                <a:spcPts val="3500"/>
              </a:lnSpc>
              <a:tabLst>
                <a:tab pos="1104900" algn="l"/>
              </a:tabLst>
            </a:pPr>
            <a:r>
              <a:rPr lang="en-US" altLang="zh-CN" sz="2300" dirty="0">
                <a:solidFill>
                  <a:srgbClr val="3F5571"/>
                </a:solidFill>
                <a:latin typeface="Roboto Mono" charset="0"/>
                <a:ea typeface="Roboto Mono" charset="0"/>
                <a:cs typeface="Roboto Mono" charset="0"/>
              </a:rPr>
              <a:t>thing.</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title="Web Viewer">
                <a:extLst>
                  <a:ext uri="{FF2B5EF4-FFF2-40B4-BE49-F238E27FC236}">
                    <a16:creationId xmlns:a16="http://schemas.microsoft.com/office/drawing/2014/main" id="{4A7280F3-F920-B29D-5B93-5BBE1CC1C654}"/>
                  </a:ext>
                </a:extLst>
              </p:cNvPr>
              <p:cNvGraphicFramePr>
                <a:graphicFrameLocks noGrp="1"/>
              </p:cNvGraphicFramePr>
              <p:nvPr>
                <p:extLst>
                  <p:ext uri="{D42A27DB-BD31-4B8C-83A1-F6EECF244321}">
                    <p14:modId xmlns:p14="http://schemas.microsoft.com/office/powerpoint/2010/main" val="2020042844"/>
                  </p:ext>
                </p:extLst>
              </p:nvPr>
            </p:nvGraphicFramePr>
            <p:xfrm>
              <a:off x="20320" y="885963"/>
              <a:ext cx="11074400" cy="807720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2" name="Add-in 1" title="Web Viewer">
                <a:extLst>
                  <a:ext uri="{FF2B5EF4-FFF2-40B4-BE49-F238E27FC236}">
                    <a16:creationId xmlns:a16="http://schemas.microsoft.com/office/drawing/2014/main" id="{4A7280F3-F920-B29D-5B93-5BBE1CC1C654}"/>
                  </a:ext>
                </a:extLst>
              </p:cNvPr>
              <p:cNvPicPr>
                <a:picLocks noGrp="1" noRot="1" noChangeAspect="1" noMove="1" noResize="1" noEditPoints="1" noAdjustHandles="1" noChangeArrowheads="1" noChangeShapeType="1"/>
              </p:cNvPicPr>
              <p:nvPr/>
            </p:nvPicPr>
            <p:blipFill>
              <a:blip r:embed="rId3"/>
              <a:stretch>
                <a:fillRect/>
              </a:stretch>
            </p:blipFill>
            <p:spPr>
              <a:xfrm>
                <a:off x="20320" y="885963"/>
                <a:ext cx="11074400" cy="8077201"/>
              </a:xfrm>
              <a:prstGeom prst="rect">
                <a:avLst/>
              </a:prstGeom>
            </p:spPr>
          </p:pic>
        </mc:Fallback>
      </mc:AlternateContent>
      <p:sp>
        <p:nvSpPr>
          <p:cNvPr id="3" name="TextBox 2">
            <a:extLst>
              <a:ext uri="{FF2B5EF4-FFF2-40B4-BE49-F238E27FC236}">
                <a16:creationId xmlns:a16="http://schemas.microsoft.com/office/drawing/2014/main" id="{4CA68994-7365-17EE-CC42-CA4C6D3DE019}"/>
              </a:ext>
            </a:extLst>
          </p:cNvPr>
          <p:cNvSpPr txBox="1"/>
          <p:nvPr/>
        </p:nvSpPr>
        <p:spPr>
          <a:xfrm>
            <a:off x="1041400" y="173216"/>
            <a:ext cx="13030200" cy="1261884"/>
          </a:xfrm>
          <a:prstGeom prst="rect">
            <a:avLst/>
          </a:prstGeom>
          <a:noFill/>
        </p:spPr>
        <p:txBody>
          <a:bodyPr wrap="square" rtlCol="0">
            <a:spAutoFit/>
          </a:bodyPr>
          <a:lstStyle/>
          <a:p>
            <a:pPr marL="0" marR="0" indent="0" algn="ctr" rtl="0" fontAlgn="base"/>
            <a:r>
              <a:rPr lang="en-US" sz="4000" b="1" i="0" u="none" strike="noStrike" dirty="0">
                <a:solidFill>
                  <a:schemeClr val="bg1"/>
                </a:solidFill>
                <a:effectLst/>
                <a:latin typeface="Montserrat" panose="00000500000000000000" pitchFamily="2" charset="0"/>
              </a:rPr>
              <a:t>Esports through the Years</a:t>
            </a:r>
          </a:p>
          <a:p>
            <a:pPr algn="ctr"/>
            <a:br>
              <a:rPr lang="en-US" dirty="0"/>
            </a:br>
            <a:endParaRPr lang="en-US" dirty="0"/>
          </a:p>
        </p:txBody>
      </p:sp>
      <p:sp>
        <p:nvSpPr>
          <p:cNvPr id="4" name="TextBox 3">
            <a:extLst>
              <a:ext uri="{FF2B5EF4-FFF2-40B4-BE49-F238E27FC236}">
                <a16:creationId xmlns:a16="http://schemas.microsoft.com/office/drawing/2014/main" id="{84ECB04B-5839-6A7B-E62E-E49B91ED8A63}"/>
              </a:ext>
            </a:extLst>
          </p:cNvPr>
          <p:cNvSpPr txBox="1"/>
          <p:nvPr/>
        </p:nvSpPr>
        <p:spPr>
          <a:xfrm>
            <a:off x="11622288" y="3016920"/>
            <a:ext cx="4038600" cy="5262979"/>
          </a:xfrm>
          <a:prstGeom prst="rect">
            <a:avLst/>
          </a:prstGeom>
          <a:noFill/>
        </p:spPr>
        <p:txBody>
          <a:bodyPr wrap="square" rtlCol="0">
            <a:spAutoFit/>
          </a:bodyPr>
          <a:lstStyle/>
          <a:p>
            <a:r>
              <a:rPr lang="en-US" sz="2800" dirty="0">
                <a:solidFill>
                  <a:schemeClr val="bg1"/>
                </a:solidFill>
              </a:rPr>
              <a:t>Overview of the esports industry's growth and trends from 1998 to 2023, including data on over 450,000 participants, 500 games, $1 billion in revenue, and 50,000 tournaments, highlighting key games with consistent earnings and high numbers of players and tournaments.</a:t>
            </a:r>
            <a:r>
              <a:rPr lang="en-US" sz="2800" dirty="0"/>
              <a:t>.</a:t>
            </a:r>
          </a:p>
        </p:txBody>
      </p:sp>
      <p:pic>
        <p:nvPicPr>
          <p:cNvPr id="12" name="Imagen 1027">
            <a:extLst>
              <a:ext uri="{FF2B5EF4-FFF2-40B4-BE49-F238E27FC236}">
                <a16:creationId xmlns:a16="http://schemas.microsoft.com/office/drawing/2014/main" id="{3DE3E636-CE30-A222-E60E-7456A959C08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403600" y="104636"/>
            <a:ext cx="710673" cy="704356"/>
          </a:xfrm>
          <a:prstGeom prst="rect">
            <a:avLst/>
          </a:prstGeom>
        </p:spPr>
      </p:pic>
    </p:spTree>
    <p:extLst>
      <p:ext uri="{BB962C8B-B14F-4D97-AF65-F5344CB8AC3E}">
        <p14:creationId xmlns:p14="http://schemas.microsoft.com/office/powerpoint/2010/main" val="3413229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117600" y="6750119"/>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3</a:t>
            </a:r>
          </a:p>
        </p:txBody>
      </p:sp>
      <p:sp>
        <p:nvSpPr>
          <p:cNvPr id="17" name="TextBox 1"/>
          <p:cNvSpPr txBox="1"/>
          <p:nvPr/>
        </p:nvSpPr>
        <p:spPr>
          <a:xfrm>
            <a:off x="1117600" y="4927600"/>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2</a:t>
            </a:r>
          </a:p>
        </p:txBody>
      </p:sp>
      <p:sp>
        <p:nvSpPr>
          <p:cNvPr id="19" name="TextBox 1"/>
          <p:cNvSpPr txBox="1"/>
          <p:nvPr/>
        </p:nvSpPr>
        <p:spPr>
          <a:xfrm>
            <a:off x="1117600" y="3238500"/>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1</a:t>
            </a:r>
          </a:p>
        </p:txBody>
      </p:sp>
      <p:sp>
        <p:nvSpPr>
          <p:cNvPr id="20" name="TextBox 1"/>
          <p:cNvSpPr txBox="1"/>
          <p:nvPr/>
        </p:nvSpPr>
        <p:spPr>
          <a:xfrm>
            <a:off x="10953983" y="6718300"/>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6</a:t>
            </a:r>
          </a:p>
        </p:txBody>
      </p:sp>
      <p:sp>
        <p:nvSpPr>
          <p:cNvPr id="21" name="TextBox 1"/>
          <p:cNvSpPr txBox="1"/>
          <p:nvPr/>
        </p:nvSpPr>
        <p:spPr>
          <a:xfrm>
            <a:off x="10953983" y="4991100"/>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5</a:t>
            </a:r>
          </a:p>
        </p:txBody>
      </p:sp>
      <p:sp>
        <p:nvSpPr>
          <p:cNvPr id="22" name="TextBox 1"/>
          <p:cNvSpPr txBox="1"/>
          <p:nvPr/>
        </p:nvSpPr>
        <p:spPr>
          <a:xfrm>
            <a:off x="11932888" y="3200400"/>
            <a:ext cx="3173946" cy="879728"/>
          </a:xfrm>
          <a:prstGeom prst="rect">
            <a:avLst/>
          </a:prstGeom>
          <a:noFill/>
        </p:spPr>
        <p:txBody>
          <a:bodyPr wrap="none" lIns="0" tIns="0" rIns="0" rtlCol="0">
            <a:spAutoFit/>
          </a:bodyPr>
          <a:lstStyle/>
          <a:p>
            <a:pPr>
              <a:lnSpc>
                <a:spcPts val="3000"/>
              </a:lnSpc>
              <a:tabLst>
                <a:tab pos="1104900" algn="l"/>
              </a:tabLst>
            </a:pPr>
            <a:r>
              <a:rPr lang="en-US" altLang="zh-CN" sz="2300" dirty="0">
                <a:solidFill>
                  <a:srgbClr val="3F5571"/>
                </a:solidFill>
                <a:latin typeface="Roboto Mono" charset="0"/>
                <a:ea typeface="Roboto Mono" charset="0"/>
                <a:cs typeface="Roboto Mono" charset="0"/>
              </a:rPr>
              <a:t>This is the fourth</a:t>
            </a:r>
          </a:p>
          <a:p>
            <a:pPr>
              <a:lnSpc>
                <a:spcPts val="3500"/>
              </a:lnSpc>
              <a:tabLst>
                <a:tab pos="1104900" algn="l"/>
              </a:tabLst>
            </a:pPr>
            <a:r>
              <a:rPr lang="en-US" altLang="zh-CN" sz="2300" dirty="0">
                <a:solidFill>
                  <a:srgbClr val="3F5571"/>
                </a:solidFill>
                <a:latin typeface="Roboto Mono" charset="0"/>
                <a:ea typeface="Roboto Mono" charset="0"/>
                <a:cs typeface="Roboto Mono" charset="0"/>
              </a:rPr>
              <a:t>thing.</a:t>
            </a:r>
          </a:p>
        </p:txBody>
      </p:sp>
      <p:sp>
        <p:nvSpPr>
          <p:cNvPr id="23" name="TextBox 1"/>
          <p:cNvSpPr txBox="1"/>
          <p:nvPr/>
        </p:nvSpPr>
        <p:spPr>
          <a:xfrm>
            <a:off x="10953983" y="3263900"/>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4</a:t>
            </a:r>
          </a:p>
        </p:txBody>
      </p:sp>
      <p:sp>
        <p:nvSpPr>
          <p:cNvPr id="26" name="TextBox 1"/>
          <p:cNvSpPr txBox="1"/>
          <p:nvPr/>
        </p:nvSpPr>
        <p:spPr>
          <a:xfrm>
            <a:off x="2032000" y="3360747"/>
            <a:ext cx="2997615" cy="754053"/>
          </a:xfrm>
          <a:prstGeom prst="rect">
            <a:avLst/>
          </a:prstGeom>
          <a:noFill/>
        </p:spPr>
        <p:txBody>
          <a:bodyPr wrap="none" lIns="0" tIns="0" rIns="0" rtlCol="0">
            <a:spAutoFit/>
          </a:bodyPr>
          <a:lstStyle/>
          <a:p>
            <a:pPr>
              <a:tabLst>
                <a:tab pos="1104900" algn="l"/>
              </a:tabLst>
            </a:pPr>
            <a:r>
              <a:rPr lang="en-US" altLang="zh-CN" sz="2300" dirty="0">
                <a:solidFill>
                  <a:srgbClr val="3F5571"/>
                </a:solidFill>
                <a:latin typeface="Roboto Mono" charset="0"/>
                <a:ea typeface="Roboto Mono" charset="0"/>
                <a:cs typeface="Roboto Mono" charset="0"/>
              </a:rPr>
              <a:t>This is the first</a:t>
            </a:r>
          </a:p>
          <a:p>
            <a:pPr>
              <a:tabLst>
                <a:tab pos="1104900" algn="l"/>
              </a:tabLst>
            </a:pPr>
            <a:r>
              <a:rPr lang="en-US" altLang="zh-CN" sz="2300" dirty="0">
                <a:solidFill>
                  <a:srgbClr val="3F5571"/>
                </a:solidFill>
                <a:latin typeface="Roboto Mono" charset="0"/>
                <a:ea typeface="Roboto Mono" charset="0"/>
                <a:cs typeface="Roboto Mono" charset="0"/>
              </a:rPr>
              <a:t>thing.</a:t>
            </a:r>
          </a:p>
        </p:txBody>
      </p:sp>
      <p:sp>
        <p:nvSpPr>
          <p:cNvPr id="27" name="TextBox 1"/>
          <p:cNvSpPr txBox="1"/>
          <p:nvPr/>
        </p:nvSpPr>
        <p:spPr>
          <a:xfrm>
            <a:off x="2032000" y="4953000"/>
            <a:ext cx="3173946" cy="754053"/>
          </a:xfrm>
          <a:prstGeom prst="rect">
            <a:avLst/>
          </a:prstGeom>
          <a:noFill/>
        </p:spPr>
        <p:txBody>
          <a:bodyPr wrap="none" lIns="0" tIns="0" rIns="0" rtlCol="0">
            <a:spAutoFit/>
          </a:bodyPr>
          <a:lstStyle/>
          <a:p>
            <a:pPr>
              <a:tabLst>
                <a:tab pos="1104900" algn="l"/>
              </a:tabLst>
            </a:pPr>
            <a:r>
              <a:rPr lang="en-US" altLang="zh-CN" sz="2300" dirty="0">
                <a:solidFill>
                  <a:srgbClr val="3F5571"/>
                </a:solidFill>
                <a:latin typeface="Roboto Mono" charset="0"/>
                <a:ea typeface="Roboto Mono" charset="0"/>
                <a:cs typeface="Roboto Mono" charset="0"/>
              </a:rPr>
              <a:t>This is the second</a:t>
            </a:r>
          </a:p>
          <a:p>
            <a:pPr>
              <a:tabLst>
                <a:tab pos="1104900" algn="l"/>
              </a:tabLst>
            </a:pPr>
            <a:r>
              <a:rPr lang="en-US" altLang="zh-CN" sz="2300" dirty="0">
                <a:solidFill>
                  <a:srgbClr val="3F5571"/>
                </a:solidFill>
                <a:latin typeface="Roboto Mono" charset="0"/>
                <a:ea typeface="Roboto Mono" charset="0"/>
                <a:cs typeface="Roboto Mono" charset="0"/>
              </a:rPr>
              <a:t>thing.</a:t>
            </a:r>
          </a:p>
        </p:txBody>
      </p:sp>
      <p:sp>
        <p:nvSpPr>
          <p:cNvPr id="28" name="TextBox 1"/>
          <p:cNvSpPr txBox="1"/>
          <p:nvPr/>
        </p:nvSpPr>
        <p:spPr>
          <a:xfrm>
            <a:off x="2032000" y="6692950"/>
            <a:ext cx="2997615" cy="754053"/>
          </a:xfrm>
          <a:prstGeom prst="rect">
            <a:avLst/>
          </a:prstGeom>
          <a:noFill/>
        </p:spPr>
        <p:txBody>
          <a:bodyPr wrap="none" lIns="0" tIns="0" rIns="0" rtlCol="0">
            <a:spAutoFit/>
          </a:bodyPr>
          <a:lstStyle/>
          <a:p>
            <a:pPr>
              <a:tabLst>
                <a:tab pos="1104900" algn="l"/>
              </a:tabLst>
            </a:pPr>
            <a:r>
              <a:rPr lang="en-US" altLang="zh-CN" sz="2300" dirty="0">
                <a:solidFill>
                  <a:srgbClr val="3F5571"/>
                </a:solidFill>
                <a:latin typeface="Roboto Mono" charset="0"/>
                <a:ea typeface="Roboto Mono" charset="0"/>
                <a:cs typeface="Roboto Mono" charset="0"/>
              </a:rPr>
              <a:t>This is the third</a:t>
            </a:r>
          </a:p>
          <a:p>
            <a:pPr>
              <a:tabLst>
                <a:tab pos="1104900" algn="l"/>
              </a:tabLst>
            </a:pPr>
            <a:r>
              <a:rPr lang="en-US" altLang="zh-CN" sz="2300" dirty="0">
                <a:solidFill>
                  <a:srgbClr val="3F5571"/>
                </a:solidFill>
                <a:latin typeface="Roboto Mono" charset="0"/>
                <a:ea typeface="Roboto Mono" charset="0"/>
                <a:cs typeface="Roboto Mono" charset="0"/>
              </a:rPr>
              <a:t>thing.</a:t>
            </a:r>
          </a:p>
        </p:txBody>
      </p:sp>
      <p:sp>
        <p:nvSpPr>
          <p:cNvPr id="29" name="TextBox 1"/>
          <p:cNvSpPr txBox="1"/>
          <p:nvPr/>
        </p:nvSpPr>
        <p:spPr>
          <a:xfrm>
            <a:off x="11932888" y="4971301"/>
            <a:ext cx="2997615" cy="892552"/>
          </a:xfrm>
          <a:prstGeom prst="rect">
            <a:avLst/>
          </a:prstGeom>
          <a:noFill/>
        </p:spPr>
        <p:txBody>
          <a:bodyPr wrap="none" lIns="0" tIns="0" rIns="0" rtlCol="0">
            <a:spAutoFit/>
          </a:bodyPr>
          <a:lstStyle/>
          <a:p>
            <a:pPr>
              <a:lnSpc>
                <a:spcPts val="3100"/>
              </a:lnSpc>
              <a:tabLst>
                <a:tab pos="1104900" algn="l"/>
              </a:tabLst>
            </a:pPr>
            <a:r>
              <a:rPr lang="en-US" altLang="zh-CN" sz="2300" dirty="0">
                <a:solidFill>
                  <a:srgbClr val="3F5571"/>
                </a:solidFill>
                <a:latin typeface="Roboto Mono" charset="0"/>
                <a:ea typeface="Roboto Mono" charset="0"/>
                <a:cs typeface="Roboto Mono" charset="0"/>
              </a:rPr>
              <a:t>This is the fifth</a:t>
            </a:r>
          </a:p>
          <a:p>
            <a:pPr>
              <a:lnSpc>
                <a:spcPts val="3500"/>
              </a:lnSpc>
              <a:tabLst>
                <a:tab pos="1104900" algn="l"/>
              </a:tabLst>
            </a:pPr>
            <a:r>
              <a:rPr lang="en-US" altLang="zh-CN" sz="2300" dirty="0">
                <a:solidFill>
                  <a:srgbClr val="3F5571"/>
                </a:solidFill>
                <a:latin typeface="Roboto Mono" charset="0"/>
                <a:ea typeface="Roboto Mono" charset="0"/>
                <a:cs typeface="Roboto Mono" charset="0"/>
              </a:rPr>
              <a:t>thing.</a:t>
            </a:r>
          </a:p>
        </p:txBody>
      </p:sp>
      <p:sp>
        <p:nvSpPr>
          <p:cNvPr id="30" name="TextBox 1"/>
          <p:cNvSpPr txBox="1"/>
          <p:nvPr/>
        </p:nvSpPr>
        <p:spPr>
          <a:xfrm>
            <a:off x="11932888" y="6663328"/>
            <a:ext cx="2997615" cy="956672"/>
          </a:xfrm>
          <a:prstGeom prst="rect">
            <a:avLst/>
          </a:prstGeom>
          <a:noFill/>
        </p:spPr>
        <p:txBody>
          <a:bodyPr wrap="none" lIns="0" tIns="0" rIns="0" rtlCol="0">
            <a:spAutoFit/>
          </a:bodyPr>
          <a:lstStyle/>
          <a:p>
            <a:pPr>
              <a:lnSpc>
                <a:spcPts val="3600"/>
              </a:lnSpc>
              <a:tabLst>
                <a:tab pos="1104900" algn="l"/>
              </a:tabLst>
            </a:pPr>
            <a:r>
              <a:rPr lang="en-US" altLang="zh-CN" sz="2300">
                <a:solidFill>
                  <a:srgbClr val="3F5571"/>
                </a:solidFill>
                <a:latin typeface="Roboto Mono" charset="0"/>
                <a:ea typeface="Roboto Mono" charset="0"/>
                <a:cs typeface="Roboto Mono" charset="0"/>
              </a:rPr>
              <a:t>This </a:t>
            </a:r>
            <a:r>
              <a:rPr lang="en-US" altLang="zh-CN" sz="2300" dirty="0">
                <a:solidFill>
                  <a:srgbClr val="3F5571"/>
                </a:solidFill>
                <a:latin typeface="Roboto Mono" charset="0"/>
                <a:ea typeface="Roboto Mono" charset="0"/>
                <a:cs typeface="Roboto Mono" charset="0"/>
              </a:rPr>
              <a:t>is the sixth</a:t>
            </a:r>
          </a:p>
          <a:p>
            <a:pPr>
              <a:lnSpc>
                <a:spcPts val="3500"/>
              </a:lnSpc>
              <a:tabLst>
                <a:tab pos="1104900" algn="l"/>
              </a:tabLst>
            </a:pPr>
            <a:r>
              <a:rPr lang="en-US" altLang="zh-CN" sz="2300" dirty="0">
                <a:solidFill>
                  <a:srgbClr val="3F5571"/>
                </a:solidFill>
                <a:latin typeface="Roboto Mono" charset="0"/>
                <a:ea typeface="Roboto Mono" charset="0"/>
                <a:cs typeface="Roboto Mono" charset="0"/>
              </a:rPr>
              <a:t>thing.</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title="Web Viewer">
                <a:extLst>
                  <a:ext uri="{FF2B5EF4-FFF2-40B4-BE49-F238E27FC236}">
                    <a16:creationId xmlns:a16="http://schemas.microsoft.com/office/drawing/2014/main" id="{D578F86C-3E2D-EC03-BDEA-ACFB2CB8FDC3}"/>
                  </a:ext>
                </a:extLst>
              </p:cNvPr>
              <p:cNvGraphicFramePr>
                <a:graphicFrameLocks noGrp="1"/>
              </p:cNvGraphicFramePr>
              <p:nvPr>
                <p:extLst>
                  <p:ext uri="{D42A27DB-BD31-4B8C-83A1-F6EECF244321}">
                    <p14:modId xmlns:p14="http://schemas.microsoft.com/office/powerpoint/2010/main" val="2094065777"/>
                  </p:ext>
                </p:extLst>
              </p:nvPr>
            </p:nvGraphicFramePr>
            <p:xfrm>
              <a:off x="0" y="1066799"/>
              <a:ext cx="11074400" cy="807720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2" name="Add-in 1" title="Web Viewer">
                <a:extLst>
                  <a:ext uri="{FF2B5EF4-FFF2-40B4-BE49-F238E27FC236}">
                    <a16:creationId xmlns:a16="http://schemas.microsoft.com/office/drawing/2014/main" id="{D578F86C-3E2D-EC03-BDEA-ACFB2CB8FDC3}"/>
                  </a:ext>
                </a:extLst>
              </p:cNvPr>
              <p:cNvPicPr>
                <a:picLocks noGrp="1" noRot="1" noChangeAspect="1" noMove="1" noResize="1" noEditPoints="1" noAdjustHandles="1" noChangeArrowheads="1" noChangeShapeType="1"/>
              </p:cNvPicPr>
              <p:nvPr/>
            </p:nvPicPr>
            <p:blipFill>
              <a:blip r:embed="rId3"/>
              <a:stretch>
                <a:fillRect/>
              </a:stretch>
            </p:blipFill>
            <p:spPr>
              <a:xfrm>
                <a:off x="0" y="1066799"/>
                <a:ext cx="11074400" cy="8077201"/>
              </a:xfrm>
              <a:prstGeom prst="rect">
                <a:avLst/>
              </a:prstGeom>
            </p:spPr>
          </p:pic>
        </mc:Fallback>
      </mc:AlternateContent>
      <p:sp>
        <p:nvSpPr>
          <p:cNvPr id="3" name="TextBox 2">
            <a:extLst>
              <a:ext uri="{FF2B5EF4-FFF2-40B4-BE49-F238E27FC236}">
                <a16:creationId xmlns:a16="http://schemas.microsoft.com/office/drawing/2014/main" id="{CECAF812-13F4-E0C8-D371-1EA4DEEF5D98}"/>
              </a:ext>
            </a:extLst>
          </p:cNvPr>
          <p:cNvSpPr txBox="1"/>
          <p:nvPr/>
        </p:nvSpPr>
        <p:spPr>
          <a:xfrm>
            <a:off x="736600" y="167342"/>
            <a:ext cx="15011400" cy="1364476"/>
          </a:xfrm>
          <a:prstGeom prst="rect">
            <a:avLst/>
          </a:prstGeom>
          <a:noFill/>
        </p:spPr>
        <p:txBody>
          <a:bodyPr wrap="square" rtlCol="0">
            <a:spAutoFit/>
          </a:bodyPr>
          <a:lstStyle/>
          <a:p>
            <a:pPr marL="0" marR="0" indent="0" algn="just" rtl="0" fontAlgn="base">
              <a:spcBef>
                <a:spcPts val="0"/>
              </a:spcBef>
              <a:spcAft>
                <a:spcPts val="800"/>
              </a:spcAft>
            </a:pPr>
            <a:r>
              <a:rPr lang="en-US" sz="4000" b="1" i="0" u="none" strike="noStrike" dirty="0">
                <a:solidFill>
                  <a:schemeClr val="bg1"/>
                </a:solidFill>
                <a:effectLst/>
                <a:latin typeface="Montserrat" panose="00000500000000000000" pitchFamily="2" charset="0"/>
              </a:rPr>
              <a:t>Total Earnings and Tournament Impact on Popular Games</a:t>
            </a:r>
          </a:p>
          <a:p>
            <a:pPr algn="just"/>
            <a:br>
              <a:rPr lang="en-US" dirty="0"/>
            </a:br>
            <a:endParaRPr lang="en-US" dirty="0"/>
          </a:p>
        </p:txBody>
      </p:sp>
      <p:sp>
        <p:nvSpPr>
          <p:cNvPr id="4" name="TextBox 3">
            <a:extLst>
              <a:ext uri="{FF2B5EF4-FFF2-40B4-BE49-F238E27FC236}">
                <a16:creationId xmlns:a16="http://schemas.microsoft.com/office/drawing/2014/main" id="{7F6660DE-8254-E512-0333-4B5D8BE35C06}"/>
              </a:ext>
            </a:extLst>
          </p:cNvPr>
          <p:cNvSpPr txBox="1"/>
          <p:nvPr/>
        </p:nvSpPr>
        <p:spPr>
          <a:xfrm>
            <a:off x="11557000" y="1940510"/>
            <a:ext cx="4191000" cy="5262979"/>
          </a:xfrm>
          <a:prstGeom prst="rect">
            <a:avLst/>
          </a:prstGeom>
          <a:noFill/>
        </p:spPr>
        <p:txBody>
          <a:bodyPr wrap="square" rtlCol="0">
            <a:spAutoFit/>
          </a:bodyPr>
          <a:lstStyle/>
          <a:p>
            <a:r>
              <a:rPr lang="en-US" sz="2800" dirty="0">
                <a:solidFill>
                  <a:schemeClr val="bg1"/>
                </a:solidFill>
              </a:rPr>
              <a:t>The chart provides insights on the world of esports, highlighting significant differences in earnings between games with similar numbers of tournaments, with Dota 2 and </a:t>
            </a:r>
            <a:r>
              <a:rPr lang="en-US" sz="2800" dirty="0" err="1">
                <a:solidFill>
                  <a:schemeClr val="bg1"/>
                </a:solidFill>
              </a:rPr>
              <a:t>Starcraft</a:t>
            </a:r>
            <a:r>
              <a:rPr lang="en-US" sz="2800" dirty="0">
                <a:solidFill>
                  <a:schemeClr val="bg1"/>
                </a:solidFill>
              </a:rPr>
              <a:t> II as examples, suggesting that tournament scale and quality play a significant role in overall earnings.</a:t>
            </a:r>
          </a:p>
        </p:txBody>
      </p:sp>
      <p:pic>
        <p:nvPicPr>
          <p:cNvPr id="18" name="Imagen 24">
            <a:extLst>
              <a:ext uri="{FF2B5EF4-FFF2-40B4-BE49-F238E27FC236}">
                <a16:creationId xmlns:a16="http://schemas.microsoft.com/office/drawing/2014/main" id="{400C5B5B-1ABA-424C-CA12-47AE5A53496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1599" y="206959"/>
            <a:ext cx="635001" cy="635001"/>
          </a:xfrm>
          <a:prstGeom prst="rect">
            <a:avLst/>
          </a:prstGeom>
        </p:spPr>
      </p:pic>
    </p:spTree>
    <p:extLst>
      <p:ext uri="{BB962C8B-B14F-4D97-AF65-F5344CB8AC3E}">
        <p14:creationId xmlns:p14="http://schemas.microsoft.com/office/powerpoint/2010/main" val="4047718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117600" y="6750119"/>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3</a:t>
            </a:r>
          </a:p>
        </p:txBody>
      </p:sp>
      <p:sp>
        <p:nvSpPr>
          <p:cNvPr id="17" name="TextBox 1"/>
          <p:cNvSpPr txBox="1"/>
          <p:nvPr/>
        </p:nvSpPr>
        <p:spPr>
          <a:xfrm>
            <a:off x="1117600" y="4927600"/>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2</a:t>
            </a:r>
          </a:p>
        </p:txBody>
      </p:sp>
      <p:sp>
        <p:nvSpPr>
          <p:cNvPr id="19" name="TextBox 1"/>
          <p:cNvSpPr txBox="1"/>
          <p:nvPr/>
        </p:nvSpPr>
        <p:spPr>
          <a:xfrm>
            <a:off x="1117600" y="3238500"/>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1</a:t>
            </a:r>
          </a:p>
        </p:txBody>
      </p:sp>
      <p:sp>
        <p:nvSpPr>
          <p:cNvPr id="20" name="TextBox 1"/>
          <p:cNvSpPr txBox="1"/>
          <p:nvPr/>
        </p:nvSpPr>
        <p:spPr>
          <a:xfrm>
            <a:off x="10953983" y="6718300"/>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6</a:t>
            </a:r>
          </a:p>
        </p:txBody>
      </p:sp>
      <p:sp>
        <p:nvSpPr>
          <p:cNvPr id="21" name="TextBox 1"/>
          <p:cNvSpPr txBox="1"/>
          <p:nvPr/>
        </p:nvSpPr>
        <p:spPr>
          <a:xfrm>
            <a:off x="10953983" y="4991100"/>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5</a:t>
            </a:r>
          </a:p>
        </p:txBody>
      </p:sp>
      <p:sp>
        <p:nvSpPr>
          <p:cNvPr id="22" name="TextBox 1"/>
          <p:cNvSpPr txBox="1"/>
          <p:nvPr/>
        </p:nvSpPr>
        <p:spPr>
          <a:xfrm>
            <a:off x="11932888" y="3200400"/>
            <a:ext cx="3173946" cy="879728"/>
          </a:xfrm>
          <a:prstGeom prst="rect">
            <a:avLst/>
          </a:prstGeom>
          <a:noFill/>
        </p:spPr>
        <p:txBody>
          <a:bodyPr wrap="none" lIns="0" tIns="0" rIns="0" rtlCol="0">
            <a:spAutoFit/>
          </a:bodyPr>
          <a:lstStyle/>
          <a:p>
            <a:pPr>
              <a:lnSpc>
                <a:spcPts val="3000"/>
              </a:lnSpc>
              <a:tabLst>
                <a:tab pos="1104900" algn="l"/>
              </a:tabLst>
            </a:pPr>
            <a:r>
              <a:rPr lang="en-US" altLang="zh-CN" sz="2300" dirty="0">
                <a:solidFill>
                  <a:srgbClr val="3F5571"/>
                </a:solidFill>
                <a:latin typeface="Roboto Mono" charset="0"/>
                <a:ea typeface="Roboto Mono" charset="0"/>
                <a:cs typeface="Roboto Mono" charset="0"/>
              </a:rPr>
              <a:t>This is the fourth</a:t>
            </a:r>
          </a:p>
          <a:p>
            <a:pPr>
              <a:lnSpc>
                <a:spcPts val="3500"/>
              </a:lnSpc>
              <a:tabLst>
                <a:tab pos="1104900" algn="l"/>
              </a:tabLst>
            </a:pPr>
            <a:r>
              <a:rPr lang="en-US" altLang="zh-CN" sz="2300" dirty="0">
                <a:solidFill>
                  <a:srgbClr val="3F5571"/>
                </a:solidFill>
                <a:latin typeface="Roboto Mono" charset="0"/>
                <a:ea typeface="Roboto Mono" charset="0"/>
                <a:cs typeface="Roboto Mono" charset="0"/>
              </a:rPr>
              <a:t>thing.</a:t>
            </a:r>
          </a:p>
        </p:txBody>
      </p:sp>
      <p:sp>
        <p:nvSpPr>
          <p:cNvPr id="23" name="TextBox 1"/>
          <p:cNvSpPr txBox="1"/>
          <p:nvPr/>
        </p:nvSpPr>
        <p:spPr>
          <a:xfrm>
            <a:off x="10953983" y="3263900"/>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4</a:t>
            </a:r>
          </a:p>
        </p:txBody>
      </p:sp>
      <p:sp>
        <p:nvSpPr>
          <p:cNvPr id="26" name="TextBox 1"/>
          <p:cNvSpPr txBox="1"/>
          <p:nvPr/>
        </p:nvSpPr>
        <p:spPr>
          <a:xfrm>
            <a:off x="2032000" y="3360747"/>
            <a:ext cx="2997615" cy="754053"/>
          </a:xfrm>
          <a:prstGeom prst="rect">
            <a:avLst/>
          </a:prstGeom>
          <a:noFill/>
        </p:spPr>
        <p:txBody>
          <a:bodyPr wrap="none" lIns="0" tIns="0" rIns="0" rtlCol="0">
            <a:spAutoFit/>
          </a:bodyPr>
          <a:lstStyle/>
          <a:p>
            <a:pPr>
              <a:tabLst>
                <a:tab pos="1104900" algn="l"/>
              </a:tabLst>
            </a:pPr>
            <a:r>
              <a:rPr lang="en-US" altLang="zh-CN" sz="2300" dirty="0">
                <a:solidFill>
                  <a:srgbClr val="3F5571"/>
                </a:solidFill>
                <a:latin typeface="Roboto Mono" charset="0"/>
                <a:ea typeface="Roboto Mono" charset="0"/>
                <a:cs typeface="Roboto Mono" charset="0"/>
              </a:rPr>
              <a:t>This is the first</a:t>
            </a:r>
          </a:p>
          <a:p>
            <a:pPr>
              <a:tabLst>
                <a:tab pos="1104900" algn="l"/>
              </a:tabLst>
            </a:pPr>
            <a:r>
              <a:rPr lang="en-US" altLang="zh-CN" sz="2300" dirty="0">
                <a:solidFill>
                  <a:srgbClr val="3F5571"/>
                </a:solidFill>
                <a:latin typeface="Roboto Mono" charset="0"/>
                <a:ea typeface="Roboto Mono" charset="0"/>
                <a:cs typeface="Roboto Mono" charset="0"/>
              </a:rPr>
              <a:t>thing.</a:t>
            </a:r>
          </a:p>
        </p:txBody>
      </p:sp>
      <p:sp>
        <p:nvSpPr>
          <p:cNvPr id="27" name="TextBox 1"/>
          <p:cNvSpPr txBox="1"/>
          <p:nvPr/>
        </p:nvSpPr>
        <p:spPr>
          <a:xfrm>
            <a:off x="2032000" y="4953000"/>
            <a:ext cx="3173946" cy="754053"/>
          </a:xfrm>
          <a:prstGeom prst="rect">
            <a:avLst/>
          </a:prstGeom>
          <a:noFill/>
        </p:spPr>
        <p:txBody>
          <a:bodyPr wrap="none" lIns="0" tIns="0" rIns="0" rtlCol="0">
            <a:spAutoFit/>
          </a:bodyPr>
          <a:lstStyle/>
          <a:p>
            <a:pPr>
              <a:tabLst>
                <a:tab pos="1104900" algn="l"/>
              </a:tabLst>
            </a:pPr>
            <a:r>
              <a:rPr lang="en-US" altLang="zh-CN" sz="2300" dirty="0">
                <a:solidFill>
                  <a:srgbClr val="3F5571"/>
                </a:solidFill>
                <a:latin typeface="Roboto Mono" charset="0"/>
                <a:ea typeface="Roboto Mono" charset="0"/>
                <a:cs typeface="Roboto Mono" charset="0"/>
              </a:rPr>
              <a:t>This is the second</a:t>
            </a:r>
          </a:p>
          <a:p>
            <a:pPr>
              <a:tabLst>
                <a:tab pos="1104900" algn="l"/>
              </a:tabLst>
            </a:pPr>
            <a:r>
              <a:rPr lang="en-US" altLang="zh-CN" sz="2300" dirty="0">
                <a:solidFill>
                  <a:srgbClr val="3F5571"/>
                </a:solidFill>
                <a:latin typeface="Roboto Mono" charset="0"/>
                <a:ea typeface="Roboto Mono" charset="0"/>
                <a:cs typeface="Roboto Mono" charset="0"/>
              </a:rPr>
              <a:t>thing.</a:t>
            </a:r>
          </a:p>
        </p:txBody>
      </p:sp>
      <p:sp>
        <p:nvSpPr>
          <p:cNvPr id="28" name="TextBox 1"/>
          <p:cNvSpPr txBox="1"/>
          <p:nvPr/>
        </p:nvSpPr>
        <p:spPr>
          <a:xfrm>
            <a:off x="2032000" y="6692950"/>
            <a:ext cx="2997615" cy="754053"/>
          </a:xfrm>
          <a:prstGeom prst="rect">
            <a:avLst/>
          </a:prstGeom>
          <a:noFill/>
        </p:spPr>
        <p:txBody>
          <a:bodyPr wrap="none" lIns="0" tIns="0" rIns="0" rtlCol="0">
            <a:spAutoFit/>
          </a:bodyPr>
          <a:lstStyle/>
          <a:p>
            <a:pPr>
              <a:tabLst>
                <a:tab pos="1104900" algn="l"/>
              </a:tabLst>
            </a:pPr>
            <a:r>
              <a:rPr lang="en-US" altLang="zh-CN" sz="2300" dirty="0">
                <a:solidFill>
                  <a:srgbClr val="3F5571"/>
                </a:solidFill>
                <a:latin typeface="Roboto Mono" charset="0"/>
                <a:ea typeface="Roboto Mono" charset="0"/>
                <a:cs typeface="Roboto Mono" charset="0"/>
              </a:rPr>
              <a:t>This is the third</a:t>
            </a:r>
          </a:p>
          <a:p>
            <a:pPr>
              <a:tabLst>
                <a:tab pos="1104900" algn="l"/>
              </a:tabLst>
            </a:pPr>
            <a:r>
              <a:rPr lang="en-US" altLang="zh-CN" sz="2300" dirty="0">
                <a:solidFill>
                  <a:srgbClr val="3F5571"/>
                </a:solidFill>
                <a:latin typeface="Roboto Mono" charset="0"/>
                <a:ea typeface="Roboto Mono" charset="0"/>
                <a:cs typeface="Roboto Mono" charset="0"/>
              </a:rPr>
              <a:t>thing.</a:t>
            </a:r>
          </a:p>
        </p:txBody>
      </p:sp>
      <p:sp>
        <p:nvSpPr>
          <p:cNvPr id="29" name="TextBox 1"/>
          <p:cNvSpPr txBox="1"/>
          <p:nvPr/>
        </p:nvSpPr>
        <p:spPr>
          <a:xfrm>
            <a:off x="11932888" y="4971301"/>
            <a:ext cx="2997615" cy="892552"/>
          </a:xfrm>
          <a:prstGeom prst="rect">
            <a:avLst/>
          </a:prstGeom>
          <a:noFill/>
        </p:spPr>
        <p:txBody>
          <a:bodyPr wrap="none" lIns="0" tIns="0" rIns="0" rtlCol="0">
            <a:spAutoFit/>
          </a:bodyPr>
          <a:lstStyle/>
          <a:p>
            <a:pPr>
              <a:lnSpc>
                <a:spcPts val="3100"/>
              </a:lnSpc>
              <a:tabLst>
                <a:tab pos="1104900" algn="l"/>
              </a:tabLst>
            </a:pPr>
            <a:r>
              <a:rPr lang="en-US" altLang="zh-CN" sz="2300" dirty="0">
                <a:solidFill>
                  <a:srgbClr val="3F5571"/>
                </a:solidFill>
                <a:latin typeface="Roboto Mono" charset="0"/>
                <a:ea typeface="Roboto Mono" charset="0"/>
                <a:cs typeface="Roboto Mono" charset="0"/>
              </a:rPr>
              <a:t>This is the fifth</a:t>
            </a:r>
          </a:p>
          <a:p>
            <a:pPr>
              <a:lnSpc>
                <a:spcPts val="3500"/>
              </a:lnSpc>
              <a:tabLst>
                <a:tab pos="1104900" algn="l"/>
              </a:tabLst>
            </a:pPr>
            <a:r>
              <a:rPr lang="en-US" altLang="zh-CN" sz="2300" dirty="0">
                <a:solidFill>
                  <a:srgbClr val="3F5571"/>
                </a:solidFill>
                <a:latin typeface="Roboto Mono" charset="0"/>
                <a:ea typeface="Roboto Mono" charset="0"/>
                <a:cs typeface="Roboto Mono" charset="0"/>
              </a:rPr>
              <a:t>thing.</a:t>
            </a:r>
          </a:p>
        </p:txBody>
      </p:sp>
      <p:sp>
        <p:nvSpPr>
          <p:cNvPr id="30" name="TextBox 1"/>
          <p:cNvSpPr txBox="1"/>
          <p:nvPr/>
        </p:nvSpPr>
        <p:spPr>
          <a:xfrm>
            <a:off x="11932888" y="6663328"/>
            <a:ext cx="2997615" cy="956672"/>
          </a:xfrm>
          <a:prstGeom prst="rect">
            <a:avLst/>
          </a:prstGeom>
          <a:noFill/>
        </p:spPr>
        <p:txBody>
          <a:bodyPr wrap="none" lIns="0" tIns="0" rIns="0" rtlCol="0">
            <a:spAutoFit/>
          </a:bodyPr>
          <a:lstStyle/>
          <a:p>
            <a:pPr>
              <a:lnSpc>
                <a:spcPts val="3600"/>
              </a:lnSpc>
              <a:tabLst>
                <a:tab pos="1104900" algn="l"/>
              </a:tabLst>
            </a:pPr>
            <a:r>
              <a:rPr lang="en-US" altLang="zh-CN" sz="2300" dirty="0">
                <a:solidFill>
                  <a:srgbClr val="3F5571"/>
                </a:solidFill>
                <a:latin typeface="Roboto Mono" charset="0"/>
                <a:ea typeface="Roboto Mono" charset="0"/>
                <a:cs typeface="Roboto Mono" charset="0"/>
              </a:rPr>
              <a:t>This is the sixth</a:t>
            </a:r>
          </a:p>
          <a:p>
            <a:pPr>
              <a:lnSpc>
                <a:spcPts val="3500"/>
              </a:lnSpc>
              <a:tabLst>
                <a:tab pos="1104900" algn="l"/>
              </a:tabLst>
            </a:pPr>
            <a:r>
              <a:rPr lang="en-US" altLang="zh-CN" sz="2300" dirty="0">
                <a:solidFill>
                  <a:srgbClr val="3F5571"/>
                </a:solidFill>
                <a:latin typeface="Roboto Mono" charset="0"/>
                <a:ea typeface="Roboto Mono" charset="0"/>
                <a:cs typeface="Roboto Mono" charset="0"/>
              </a:rPr>
              <a:t>thing.</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title="Web Viewer">
                <a:extLst>
                  <a:ext uri="{FF2B5EF4-FFF2-40B4-BE49-F238E27FC236}">
                    <a16:creationId xmlns:a16="http://schemas.microsoft.com/office/drawing/2014/main" id="{76BDB0C4-7930-80F6-48C2-2436C604E49C}"/>
                  </a:ext>
                </a:extLst>
              </p:cNvPr>
              <p:cNvGraphicFramePr>
                <a:graphicFrameLocks noGrp="1"/>
              </p:cNvGraphicFramePr>
              <p:nvPr>
                <p:extLst>
                  <p:ext uri="{D42A27DB-BD31-4B8C-83A1-F6EECF244321}">
                    <p14:modId xmlns:p14="http://schemas.microsoft.com/office/powerpoint/2010/main" val="900832078"/>
                  </p:ext>
                </p:extLst>
              </p:nvPr>
            </p:nvGraphicFramePr>
            <p:xfrm>
              <a:off x="130500" y="2452652"/>
              <a:ext cx="11074400" cy="507689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2" name="Add-in 1" title="Web Viewer">
                <a:extLst>
                  <a:ext uri="{FF2B5EF4-FFF2-40B4-BE49-F238E27FC236}">
                    <a16:creationId xmlns:a16="http://schemas.microsoft.com/office/drawing/2014/main" id="{76BDB0C4-7930-80F6-48C2-2436C604E49C}"/>
                  </a:ext>
                </a:extLst>
              </p:cNvPr>
              <p:cNvPicPr>
                <a:picLocks noGrp="1" noRot="1" noChangeAspect="1" noMove="1" noResize="1" noEditPoints="1" noAdjustHandles="1" noChangeArrowheads="1" noChangeShapeType="1"/>
              </p:cNvPicPr>
              <p:nvPr/>
            </p:nvPicPr>
            <p:blipFill>
              <a:blip r:embed="rId3"/>
              <a:stretch>
                <a:fillRect/>
              </a:stretch>
            </p:blipFill>
            <p:spPr>
              <a:xfrm>
                <a:off x="130500" y="2452652"/>
                <a:ext cx="11074400" cy="5076895"/>
              </a:xfrm>
              <a:prstGeom prst="rect">
                <a:avLst/>
              </a:prstGeom>
            </p:spPr>
          </p:pic>
        </mc:Fallback>
      </mc:AlternateContent>
      <p:sp>
        <p:nvSpPr>
          <p:cNvPr id="3" name="TextBox 2">
            <a:extLst>
              <a:ext uri="{FF2B5EF4-FFF2-40B4-BE49-F238E27FC236}">
                <a16:creationId xmlns:a16="http://schemas.microsoft.com/office/drawing/2014/main" id="{158F6A38-405C-1F17-4051-E6C128C392A2}"/>
              </a:ext>
            </a:extLst>
          </p:cNvPr>
          <p:cNvSpPr txBox="1"/>
          <p:nvPr/>
        </p:nvSpPr>
        <p:spPr>
          <a:xfrm>
            <a:off x="279400" y="381000"/>
            <a:ext cx="15621000" cy="707886"/>
          </a:xfrm>
          <a:prstGeom prst="rect">
            <a:avLst/>
          </a:prstGeom>
          <a:noFill/>
        </p:spPr>
        <p:txBody>
          <a:bodyPr wrap="square" rtlCol="0">
            <a:spAutoFit/>
          </a:bodyPr>
          <a:lstStyle/>
          <a:p>
            <a:pPr marL="0" marR="0" indent="0" algn="ctr" rtl="0" fontAlgn="base"/>
            <a:r>
              <a:rPr lang="en-US" sz="4000" b="1" i="0" u="none" strike="noStrike" dirty="0">
                <a:solidFill>
                  <a:schemeClr val="bg1"/>
                </a:solidFill>
                <a:effectLst/>
                <a:latin typeface="Montserrat" panose="00000500000000000000" pitchFamily="2" charset="0"/>
              </a:rPr>
              <a:t>Key Insights and Implications for Industry Success</a:t>
            </a:r>
          </a:p>
        </p:txBody>
      </p:sp>
      <p:sp>
        <p:nvSpPr>
          <p:cNvPr id="4" name="TextBox 3">
            <a:extLst>
              <a:ext uri="{FF2B5EF4-FFF2-40B4-BE49-F238E27FC236}">
                <a16:creationId xmlns:a16="http://schemas.microsoft.com/office/drawing/2014/main" id="{016A3BDB-88DA-E085-1DC2-9741664FA463}"/>
              </a:ext>
            </a:extLst>
          </p:cNvPr>
          <p:cNvSpPr txBox="1"/>
          <p:nvPr/>
        </p:nvSpPr>
        <p:spPr>
          <a:xfrm>
            <a:off x="11271961" y="2770698"/>
            <a:ext cx="4495800" cy="3970318"/>
          </a:xfrm>
          <a:prstGeom prst="rect">
            <a:avLst/>
          </a:prstGeom>
          <a:noFill/>
        </p:spPr>
        <p:txBody>
          <a:bodyPr wrap="square" rtlCol="0">
            <a:spAutoFit/>
          </a:bodyPr>
          <a:lstStyle/>
          <a:p>
            <a:r>
              <a:rPr lang="en-US" sz="2800" dirty="0">
                <a:solidFill>
                  <a:schemeClr val="bg1"/>
                </a:solidFill>
              </a:rPr>
              <a:t>Insights into the esports industry's occupancy percentage across multiple factors, highlighting the importance of well-organized tournaments, dynamic market conditions, and unique factors contributing to the success of each game.</a:t>
            </a:r>
          </a:p>
        </p:txBody>
      </p:sp>
      <p:pic>
        <p:nvPicPr>
          <p:cNvPr id="44" name="Imagen 30">
            <a:extLst>
              <a:ext uri="{FF2B5EF4-FFF2-40B4-BE49-F238E27FC236}">
                <a16:creationId xmlns:a16="http://schemas.microsoft.com/office/drawing/2014/main" id="{83A2A8BF-92A0-A465-8119-2E0F5CC6A39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2300" y="279400"/>
            <a:ext cx="990600" cy="939800"/>
          </a:xfrm>
          <a:prstGeom prst="rect">
            <a:avLst/>
          </a:prstGeom>
        </p:spPr>
      </p:pic>
    </p:spTree>
    <p:extLst>
      <p:ext uri="{BB962C8B-B14F-4D97-AF65-F5344CB8AC3E}">
        <p14:creationId xmlns:p14="http://schemas.microsoft.com/office/powerpoint/2010/main" val="1513695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cstate="email">
            <a:extLst>
              <a:ext uri="{28A0092B-C50C-407E-A947-70E740481C1C}">
                <a14:useLocalDpi xmlns:a14="http://schemas.microsoft.com/office/drawing/2010/main"/>
              </a:ext>
            </a:extLst>
          </a:blip>
          <a:srcRect l="231" t="481" r="620"/>
          <a:stretch/>
        </p:blipFill>
        <p:spPr>
          <a:xfrm>
            <a:off x="0" y="7620"/>
            <a:ext cx="16256000" cy="9144000"/>
          </a:xfrm>
          <a:prstGeom prst="rect">
            <a:avLst/>
          </a:prstGeom>
        </p:spPr>
      </p:pic>
      <p:sp>
        <p:nvSpPr>
          <p:cNvPr id="3" name="TextBox 1"/>
          <p:cNvSpPr txBox="1"/>
          <p:nvPr/>
        </p:nvSpPr>
        <p:spPr>
          <a:xfrm>
            <a:off x="2641600" y="2667000"/>
            <a:ext cx="13182600" cy="485967"/>
          </a:xfrm>
          <a:prstGeom prst="rect">
            <a:avLst/>
          </a:prstGeom>
          <a:noFill/>
        </p:spPr>
        <p:txBody>
          <a:bodyPr wrap="square" lIns="0" tIns="0" rIns="0" rtlCol="0">
            <a:spAutoFit/>
          </a:bodyPr>
          <a:lstStyle/>
          <a:p>
            <a:pPr>
              <a:lnSpc>
                <a:spcPts val="2600"/>
              </a:lnSpc>
              <a:tabLst>
                <a:tab pos="190500" algn="l"/>
              </a:tabLst>
            </a:pPr>
            <a:r>
              <a:rPr lang="en-US" altLang="zh-CN" sz="6000" dirty="0">
                <a:solidFill>
                  <a:srgbClr val="FFFFFF"/>
                </a:solidFill>
                <a:latin typeface="Roboto Mono" charset="0"/>
                <a:ea typeface="Roboto Mono" charset="0"/>
                <a:cs typeface="Roboto Mono" charset="0"/>
              </a:rPr>
              <a:t>TRENDS FROM 2016-2020</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117600" y="6750119"/>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3</a:t>
            </a:r>
          </a:p>
        </p:txBody>
      </p:sp>
      <p:sp>
        <p:nvSpPr>
          <p:cNvPr id="17" name="TextBox 1"/>
          <p:cNvSpPr txBox="1"/>
          <p:nvPr/>
        </p:nvSpPr>
        <p:spPr>
          <a:xfrm>
            <a:off x="1117600" y="4927600"/>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2</a:t>
            </a:r>
          </a:p>
        </p:txBody>
      </p:sp>
      <p:sp>
        <p:nvSpPr>
          <p:cNvPr id="19" name="TextBox 1"/>
          <p:cNvSpPr txBox="1"/>
          <p:nvPr/>
        </p:nvSpPr>
        <p:spPr>
          <a:xfrm>
            <a:off x="1117600" y="3238500"/>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1</a:t>
            </a:r>
          </a:p>
        </p:txBody>
      </p:sp>
      <p:sp>
        <p:nvSpPr>
          <p:cNvPr id="20" name="TextBox 1"/>
          <p:cNvSpPr txBox="1"/>
          <p:nvPr/>
        </p:nvSpPr>
        <p:spPr>
          <a:xfrm>
            <a:off x="10953983" y="6718300"/>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6</a:t>
            </a:r>
          </a:p>
        </p:txBody>
      </p:sp>
      <p:sp>
        <p:nvSpPr>
          <p:cNvPr id="21" name="TextBox 1"/>
          <p:cNvSpPr txBox="1"/>
          <p:nvPr/>
        </p:nvSpPr>
        <p:spPr>
          <a:xfrm>
            <a:off x="10953983" y="4991100"/>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5</a:t>
            </a:r>
          </a:p>
        </p:txBody>
      </p:sp>
      <p:sp>
        <p:nvSpPr>
          <p:cNvPr id="22" name="TextBox 1"/>
          <p:cNvSpPr txBox="1"/>
          <p:nvPr/>
        </p:nvSpPr>
        <p:spPr>
          <a:xfrm>
            <a:off x="11932888" y="3200400"/>
            <a:ext cx="3173946" cy="879728"/>
          </a:xfrm>
          <a:prstGeom prst="rect">
            <a:avLst/>
          </a:prstGeom>
          <a:noFill/>
        </p:spPr>
        <p:txBody>
          <a:bodyPr wrap="none" lIns="0" tIns="0" rIns="0" rtlCol="0">
            <a:spAutoFit/>
          </a:bodyPr>
          <a:lstStyle/>
          <a:p>
            <a:pPr>
              <a:lnSpc>
                <a:spcPts val="3000"/>
              </a:lnSpc>
              <a:tabLst>
                <a:tab pos="1104900" algn="l"/>
              </a:tabLst>
            </a:pPr>
            <a:r>
              <a:rPr lang="en-US" altLang="zh-CN" sz="2300" dirty="0">
                <a:solidFill>
                  <a:srgbClr val="3F5571"/>
                </a:solidFill>
                <a:latin typeface="Roboto Mono" charset="0"/>
                <a:ea typeface="Roboto Mono" charset="0"/>
                <a:cs typeface="Roboto Mono" charset="0"/>
              </a:rPr>
              <a:t>This is the fourth</a:t>
            </a:r>
          </a:p>
          <a:p>
            <a:pPr>
              <a:lnSpc>
                <a:spcPts val="3500"/>
              </a:lnSpc>
              <a:tabLst>
                <a:tab pos="1104900" algn="l"/>
              </a:tabLst>
            </a:pPr>
            <a:r>
              <a:rPr lang="en-US" altLang="zh-CN" sz="2300" dirty="0">
                <a:solidFill>
                  <a:srgbClr val="3F5571"/>
                </a:solidFill>
                <a:latin typeface="Roboto Mono" charset="0"/>
                <a:ea typeface="Roboto Mono" charset="0"/>
                <a:cs typeface="Roboto Mono" charset="0"/>
              </a:rPr>
              <a:t>thing.</a:t>
            </a:r>
          </a:p>
        </p:txBody>
      </p:sp>
      <p:sp>
        <p:nvSpPr>
          <p:cNvPr id="23" name="TextBox 1"/>
          <p:cNvSpPr txBox="1"/>
          <p:nvPr/>
        </p:nvSpPr>
        <p:spPr>
          <a:xfrm>
            <a:off x="10953983" y="3263900"/>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4</a:t>
            </a:r>
          </a:p>
        </p:txBody>
      </p:sp>
      <p:sp>
        <p:nvSpPr>
          <p:cNvPr id="26" name="TextBox 1"/>
          <p:cNvSpPr txBox="1"/>
          <p:nvPr/>
        </p:nvSpPr>
        <p:spPr>
          <a:xfrm>
            <a:off x="2032000" y="3360747"/>
            <a:ext cx="2997615" cy="754053"/>
          </a:xfrm>
          <a:prstGeom prst="rect">
            <a:avLst/>
          </a:prstGeom>
          <a:noFill/>
        </p:spPr>
        <p:txBody>
          <a:bodyPr wrap="none" lIns="0" tIns="0" rIns="0" rtlCol="0">
            <a:spAutoFit/>
          </a:bodyPr>
          <a:lstStyle/>
          <a:p>
            <a:pPr>
              <a:tabLst>
                <a:tab pos="1104900" algn="l"/>
              </a:tabLst>
            </a:pPr>
            <a:r>
              <a:rPr lang="en-US" altLang="zh-CN" sz="2300" dirty="0">
                <a:solidFill>
                  <a:srgbClr val="3F5571"/>
                </a:solidFill>
                <a:latin typeface="Roboto Mono" charset="0"/>
                <a:ea typeface="Roboto Mono" charset="0"/>
                <a:cs typeface="Roboto Mono" charset="0"/>
              </a:rPr>
              <a:t>This is the first</a:t>
            </a:r>
          </a:p>
          <a:p>
            <a:pPr>
              <a:tabLst>
                <a:tab pos="1104900" algn="l"/>
              </a:tabLst>
            </a:pPr>
            <a:r>
              <a:rPr lang="en-US" altLang="zh-CN" sz="2300" dirty="0">
                <a:solidFill>
                  <a:srgbClr val="3F5571"/>
                </a:solidFill>
                <a:latin typeface="Roboto Mono" charset="0"/>
                <a:ea typeface="Roboto Mono" charset="0"/>
                <a:cs typeface="Roboto Mono" charset="0"/>
              </a:rPr>
              <a:t>thing.</a:t>
            </a:r>
          </a:p>
        </p:txBody>
      </p:sp>
      <p:sp>
        <p:nvSpPr>
          <p:cNvPr id="27" name="TextBox 1"/>
          <p:cNvSpPr txBox="1"/>
          <p:nvPr/>
        </p:nvSpPr>
        <p:spPr>
          <a:xfrm>
            <a:off x="2032000" y="4953000"/>
            <a:ext cx="3173946" cy="754053"/>
          </a:xfrm>
          <a:prstGeom prst="rect">
            <a:avLst/>
          </a:prstGeom>
          <a:noFill/>
        </p:spPr>
        <p:txBody>
          <a:bodyPr wrap="none" lIns="0" tIns="0" rIns="0" rtlCol="0">
            <a:spAutoFit/>
          </a:bodyPr>
          <a:lstStyle/>
          <a:p>
            <a:pPr>
              <a:tabLst>
                <a:tab pos="1104900" algn="l"/>
              </a:tabLst>
            </a:pPr>
            <a:r>
              <a:rPr lang="en-US" altLang="zh-CN" sz="2300" dirty="0">
                <a:solidFill>
                  <a:srgbClr val="3F5571"/>
                </a:solidFill>
                <a:latin typeface="Roboto Mono" charset="0"/>
                <a:ea typeface="Roboto Mono" charset="0"/>
                <a:cs typeface="Roboto Mono" charset="0"/>
              </a:rPr>
              <a:t>This is the second</a:t>
            </a:r>
          </a:p>
          <a:p>
            <a:pPr>
              <a:tabLst>
                <a:tab pos="1104900" algn="l"/>
              </a:tabLst>
            </a:pPr>
            <a:r>
              <a:rPr lang="en-US" altLang="zh-CN" sz="2300" dirty="0">
                <a:solidFill>
                  <a:srgbClr val="3F5571"/>
                </a:solidFill>
                <a:latin typeface="Roboto Mono" charset="0"/>
                <a:ea typeface="Roboto Mono" charset="0"/>
                <a:cs typeface="Roboto Mono" charset="0"/>
              </a:rPr>
              <a:t>thing.</a:t>
            </a:r>
          </a:p>
        </p:txBody>
      </p:sp>
      <p:sp>
        <p:nvSpPr>
          <p:cNvPr id="28" name="TextBox 1"/>
          <p:cNvSpPr txBox="1"/>
          <p:nvPr/>
        </p:nvSpPr>
        <p:spPr>
          <a:xfrm>
            <a:off x="2032000" y="6692950"/>
            <a:ext cx="2997615" cy="754053"/>
          </a:xfrm>
          <a:prstGeom prst="rect">
            <a:avLst/>
          </a:prstGeom>
          <a:noFill/>
        </p:spPr>
        <p:txBody>
          <a:bodyPr wrap="none" lIns="0" tIns="0" rIns="0" rtlCol="0">
            <a:spAutoFit/>
          </a:bodyPr>
          <a:lstStyle/>
          <a:p>
            <a:pPr>
              <a:tabLst>
                <a:tab pos="1104900" algn="l"/>
              </a:tabLst>
            </a:pPr>
            <a:r>
              <a:rPr lang="en-US" altLang="zh-CN" sz="2300" dirty="0">
                <a:solidFill>
                  <a:srgbClr val="3F5571"/>
                </a:solidFill>
                <a:latin typeface="Roboto Mono" charset="0"/>
                <a:ea typeface="Roboto Mono" charset="0"/>
                <a:cs typeface="Roboto Mono" charset="0"/>
              </a:rPr>
              <a:t>This is the third</a:t>
            </a:r>
          </a:p>
          <a:p>
            <a:pPr>
              <a:tabLst>
                <a:tab pos="1104900" algn="l"/>
              </a:tabLst>
            </a:pPr>
            <a:r>
              <a:rPr lang="en-US" altLang="zh-CN" sz="2300" dirty="0">
                <a:solidFill>
                  <a:srgbClr val="3F5571"/>
                </a:solidFill>
                <a:latin typeface="Roboto Mono" charset="0"/>
                <a:ea typeface="Roboto Mono" charset="0"/>
                <a:cs typeface="Roboto Mono" charset="0"/>
              </a:rPr>
              <a:t>thing.</a:t>
            </a:r>
          </a:p>
        </p:txBody>
      </p:sp>
      <p:sp>
        <p:nvSpPr>
          <p:cNvPr id="29" name="TextBox 1"/>
          <p:cNvSpPr txBox="1"/>
          <p:nvPr/>
        </p:nvSpPr>
        <p:spPr>
          <a:xfrm>
            <a:off x="11932888" y="4971301"/>
            <a:ext cx="2997615" cy="892552"/>
          </a:xfrm>
          <a:prstGeom prst="rect">
            <a:avLst/>
          </a:prstGeom>
          <a:noFill/>
        </p:spPr>
        <p:txBody>
          <a:bodyPr wrap="none" lIns="0" tIns="0" rIns="0" rtlCol="0">
            <a:spAutoFit/>
          </a:bodyPr>
          <a:lstStyle/>
          <a:p>
            <a:pPr>
              <a:lnSpc>
                <a:spcPts val="3100"/>
              </a:lnSpc>
              <a:tabLst>
                <a:tab pos="1104900" algn="l"/>
              </a:tabLst>
            </a:pPr>
            <a:r>
              <a:rPr lang="en-US" altLang="zh-CN" sz="2300" dirty="0">
                <a:solidFill>
                  <a:srgbClr val="3F5571"/>
                </a:solidFill>
                <a:latin typeface="Roboto Mono" charset="0"/>
                <a:ea typeface="Roboto Mono" charset="0"/>
                <a:cs typeface="Roboto Mono" charset="0"/>
              </a:rPr>
              <a:t>This is the fifth</a:t>
            </a:r>
          </a:p>
          <a:p>
            <a:pPr>
              <a:lnSpc>
                <a:spcPts val="3500"/>
              </a:lnSpc>
              <a:tabLst>
                <a:tab pos="1104900" algn="l"/>
              </a:tabLst>
            </a:pPr>
            <a:r>
              <a:rPr lang="en-US" altLang="zh-CN" sz="2300" dirty="0">
                <a:solidFill>
                  <a:srgbClr val="3F5571"/>
                </a:solidFill>
                <a:latin typeface="Roboto Mono" charset="0"/>
                <a:ea typeface="Roboto Mono" charset="0"/>
                <a:cs typeface="Roboto Mono" charset="0"/>
              </a:rPr>
              <a:t>thing.</a:t>
            </a:r>
          </a:p>
        </p:txBody>
      </p:sp>
      <p:sp>
        <p:nvSpPr>
          <p:cNvPr id="30" name="TextBox 1"/>
          <p:cNvSpPr txBox="1"/>
          <p:nvPr/>
        </p:nvSpPr>
        <p:spPr>
          <a:xfrm>
            <a:off x="11932888" y="6663328"/>
            <a:ext cx="2997615" cy="956672"/>
          </a:xfrm>
          <a:prstGeom prst="rect">
            <a:avLst/>
          </a:prstGeom>
          <a:noFill/>
        </p:spPr>
        <p:txBody>
          <a:bodyPr wrap="none" lIns="0" tIns="0" rIns="0" rtlCol="0">
            <a:spAutoFit/>
          </a:bodyPr>
          <a:lstStyle/>
          <a:p>
            <a:pPr>
              <a:lnSpc>
                <a:spcPts val="3600"/>
              </a:lnSpc>
              <a:tabLst>
                <a:tab pos="1104900" algn="l"/>
              </a:tabLst>
            </a:pPr>
            <a:r>
              <a:rPr lang="en-US" altLang="zh-CN" sz="2300">
                <a:solidFill>
                  <a:srgbClr val="3F5571"/>
                </a:solidFill>
                <a:latin typeface="Roboto Mono" charset="0"/>
                <a:ea typeface="Roboto Mono" charset="0"/>
                <a:cs typeface="Roboto Mono" charset="0"/>
              </a:rPr>
              <a:t>This </a:t>
            </a:r>
            <a:r>
              <a:rPr lang="en-US" altLang="zh-CN" sz="2300" dirty="0">
                <a:solidFill>
                  <a:srgbClr val="3F5571"/>
                </a:solidFill>
                <a:latin typeface="Roboto Mono" charset="0"/>
                <a:ea typeface="Roboto Mono" charset="0"/>
                <a:cs typeface="Roboto Mono" charset="0"/>
              </a:rPr>
              <a:t>is the sixth</a:t>
            </a:r>
          </a:p>
          <a:p>
            <a:pPr>
              <a:lnSpc>
                <a:spcPts val="3500"/>
              </a:lnSpc>
              <a:tabLst>
                <a:tab pos="1104900" algn="l"/>
              </a:tabLst>
            </a:pPr>
            <a:r>
              <a:rPr lang="en-US" altLang="zh-CN" sz="2300" dirty="0">
                <a:solidFill>
                  <a:srgbClr val="3F5571"/>
                </a:solidFill>
                <a:latin typeface="Roboto Mono" charset="0"/>
                <a:ea typeface="Roboto Mono" charset="0"/>
                <a:cs typeface="Roboto Mono" charset="0"/>
              </a:rPr>
              <a:t>thing.</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Web Viewer">
                <a:extLst>
                  <a:ext uri="{FF2B5EF4-FFF2-40B4-BE49-F238E27FC236}">
                    <a16:creationId xmlns:a16="http://schemas.microsoft.com/office/drawing/2014/main" id="{77F504BA-CC54-10BE-9468-025320FB2D23}"/>
                  </a:ext>
                </a:extLst>
              </p:cNvPr>
              <p:cNvGraphicFramePr>
                <a:graphicFrameLocks noGrp="1"/>
              </p:cNvGraphicFramePr>
              <p:nvPr>
                <p:extLst>
                  <p:ext uri="{D42A27DB-BD31-4B8C-83A1-F6EECF244321}">
                    <p14:modId xmlns:p14="http://schemas.microsoft.com/office/powerpoint/2010/main" val="1338524666"/>
                  </p:ext>
                </p:extLst>
              </p:nvPr>
            </p:nvGraphicFramePr>
            <p:xfrm>
              <a:off x="177800" y="1066799"/>
              <a:ext cx="11074400" cy="807720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title="Web Viewer">
                <a:extLst>
                  <a:ext uri="{FF2B5EF4-FFF2-40B4-BE49-F238E27FC236}">
                    <a16:creationId xmlns:a16="http://schemas.microsoft.com/office/drawing/2014/main" id="{77F504BA-CC54-10BE-9468-025320FB2D23}"/>
                  </a:ext>
                </a:extLst>
              </p:cNvPr>
              <p:cNvPicPr>
                <a:picLocks noGrp="1" noRot="1" noChangeAspect="1" noMove="1" noResize="1" noEditPoints="1" noAdjustHandles="1" noChangeArrowheads="1" noChangeShapeType="1"/>
              </p:cNvPicPr>
              <p:nvPr/>
            </p:nvPicPr>
            <p:blipFill>
              <a:blip r:embed="rId3"/>
              <a:stretch>
                <a:fillRect/>
              </a:stretch>
            </p:blipFill>
            <p:spPr>
              <a:xfrm>
                <a:off x="177800" y="1066799"/>
                <a:ext cx="11074400" cy="8077201"/>
              </a:xfrm>
              <a:prstGeom prst="rect">
                <a:avLst/>
              </a:prstGeom>
            </p:spPr>
          </p:pic>
        </mc:Fallback>
      </mc:AlternateContent>
      <p:sp>
        <p:nvSpPr>
          <p:cNvPr id="3" name="TextBox 2">
            <a:extLst>
              <a:ext uri="{FF2B5EF4-FFF2-40B4-BE49-F238E27FC236}">
                <a16:creationId xmlns:a16="http://schemas.microsoft.com/office/drawing/2014/main" id="{E577A108-6F00-9F87-914A-D035E1F68ADE}"/>
              </a:ext>
            </a:extLst>
          </p:cNvPr>
          <p:cNvSpPr txBox="1"/>
          <p:nvPr/>
        </p:nvSpPr>
        <p:spPr>
          <a:xfrm>
            <a:off x="203200" y="304800"/>
            <a:ext cx="16052800" cy="707886"/>
          </a:xfrm>
          <a:prstGeom prst="rect">
            <a:avLst/>
          </a:prstGeom>
          <a:noFill/>
        </p:spPr>
        <p:txBody>
          <a:bodyPr wrap="square" rtlCol="0">
            <a:spAutoFit/>
          </a:bodyPr>
          <a:lstStyle/>
          <a:p>
            <a:pPr algn="ctr"/>
            <a:r>
              <a:rPr lang="en-US" sz="4000" b="1" dirty="0">
                <a:solidFill>
                  <a:schemeClr val="bg1"/>
                </a:solidFill>
                <a:latin typeface="Montserrat" panose="00000500000000000000" pitchFamily="2" charset="0"/>
              </a:rPr>
              <a:t>T</a:t>
            </a:r>
            <a:r>
              <a:rPr lang="en-US" sz="4000" b="1" i="0" dirty="0">
                <a:solidFill>
                  <a:schemeClr val="bg1"/>
                </a:solidFill>
                <a:effectLst/>
                <a:latin typeface="Montserrat" panose="00000500000000000000" pitchFamily="2" charset="0"/>
              </a:rPr>
              <a:t>op 5 games with highest quantity of shipments</a:t>
            </a:r>
            <a:endParaRPr lang="en-US" sz="4000" dirty="0">
              <a:solidFill>
                <a:schemeClr val="bg1"/>
              </a:solidFill>
            </a:endParaRPr>
          </a:p>
        </p:txBody>
      </p:sp>
      <p:sp>
        <p:nvSpPr>
          <p:cNvPr id="4" name="TextBox 3">
            <a:extLst>
              <a:ext uri="{FF2B5EF4-FFF2-40B4-BE49-F238E27FC236}">
                <a16:creationId xmlns:a16="http://schemas.microsoft.com/office/drawing/2014/main" id="{3DC9B9C7-EC9E-7673-8CB6-815623B56AEF}"/>
              </a:ext>
            </a:extLst>
          </p:cNvPr>
          <p:cNvSpPr txBox="1"/>
          <p:nvPr/>
        </p:nvSpPr>
        <p:spPr>
          <a:xfrm>
            <a:off x="11462461" y="1612135"/>
            <a:ext cx="4114800" cy="6555641"/>
          </a:xfrm>
          <a:prstGeom prst="rect">
            <a:avLst/>
          </a:prstGeom>
          <a:noFill/>
        </p:spPr>
        <p:txBody>
          <a:bodyPr wrap="square" rtlCol="0">
            <a:spAutoFit/>
          </a:bodyPr>
          <a:lstStyle/>
          <a:p>
            <a:r>
              <a:rPr lang="en-US" sz="2800" dirty="0">
                <a:solidFill>
                  <a:schemeClr val="bg1"/>
                </a:solidFill>
              </a:rPr>
              <a:t>Top five video games in terms of total units shipped during their respective release years, highlighting the importance of gameplay and storyline in the success of video games such as PLAYERUNKNOWN'S BATTLEGROUNDS, Call of Duty: Modern Warfare, Mario Kart 8 Deluxe, Call of Duty: WWII, and Red Dead Redemption 2.</a:t>
            </a:r>
          </a:p>
        </p:txBody>
      </p:sp>
      <p:pic>
        <p:nvPicPr>
          <p:cNvPr id="5" name="Imagen 12">
            <a:extLst>
              <a:ext uri="{FF2B5EF4-FFF2-40B4-BE49-F238E27FC236}">
                <a16:creationId xmlns:a16="http://schemas.microsoft.com/office/drawing/2014/main" id="{B942B135-D2CF-2982-6FE1-2A8829DD9DE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7000" y="418961"/>
            <a:ext cx="1600200" cy="442609"/>
          </a:xfrm>
          <a:prstGeom prst="rect">
            <a:avLst/>
          </a:prstGeom>
        </p:spPr>
      </p:pic>
    </p:spTree>
    <p:extLst>
      <p:ext uri="{BB962C8B-B14F-4D97-AF65-F5344CB8AC3E}">
        <p14:creationId xmlns:p14="http://schemas.microsoft.com/office/powerpoint/2010/main" val="1261954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p:nvPr/>
        </p:nvSpPr>
        <p:spPr>
          <a:xfrm>
            <a:off x="1193800" y="522704"/>
            <a:ext cx="11301186" cy="7452618"/>
          </a:xfrm>
          <a:prstGeom prst="rect">
            <a:avLst/>
          </a:prstGeom>
          <a:noFill/>
        </p:spPr>
        <p:txBody>
          <a:bodyPr wrap="square" lIns="0" tIns="0" r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white"/>
                </a:solidFill>
                <a:effectLst/>
                <a:uLnTx/>
                <a:uFillTx/>
                <a:latin typeface="Montserrat" pitchFamily="2" charset="77"/>
                <a:ea typeface="+mn-ea"/>
                <a:cs typeface="+mn-cs"/>
              </a:rPr>
              <a:t>What is a video game?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Montserrat" pitchFamily="2" charset="77"/>
                <a:ea typeface="+mn-ea"/>
                <a:cs typeface="+mn-cs"/>
              </a:rPr>
              <a:t>A video game can be defined as an interactive electronic medium that generates visual images through a computer program on a display screen. </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IN" sz="1900" b="1" i="0" u="none" strike="noStrike" kern="1200" cap="none" spc="0" normalizeH="0" baseline="0" noProof="0" dirty="0">
              <a:ln>
                <a:noFill/>
              </a:ln>
              <a:solidFill>
                <a:prstClr val="white"/>
              </a:solidFill>
              <a:effectLst/>
              <a:uLnTx/>
              <a:uFillTx/>
              <a:latin typeface="Montserrat" pitchFamily="2" charset="77"/>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white"/>
                </a:solidFill>
                <a:effectLst/>
                <a:uLnTx/>
                <a:uFillTx/>
                <a:latin typeface="Montserrat" pitchFamily="2" charset="77"/>
                <a:ea typeface="+mn-ea"/>
                <a:cs typeface="+mn-cs"/>
              </a:rPr>
              <a:t>Why do people play games?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i="0" u="none" strike="noStrike" kern="1200" cap="none" spc="0" normalizeH="0" baseline="0" noProof="0" dirty="0">
                <a:ln>
                  <a:noFill/>
                </a:ln>
                <a:solidFill>
                  <a:prstClr val="white"/>
                </a:solidFill>
                <a:effectLst/>
                <a:uLnTx/>
                <a:uFillTx/>
                <a:latin typeface="Montserrat" pitchFamily="2" charset="77"/>
                <a:ea typeface="+mn-ea"/>
                <a:cs typeface="+mn-cs"/>
              </a:rPr>
              <a:t>For many individuals, playing video games serves multiple purposes, such as providing an avenue for relaxation, allowing them to exert control, promoting enjoyment and creativity, enabling socialization, preventing boredom, providing challenges, and offering a sense of accomplishment. Additionally, video games may serve as coping mechanisms for managing stress and other challenging life circumstances. </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IN" sz="1900" b="1" i="0" u="none" strike="noStrike" kern="1200" cap="none" spc="0" normalizeH="0" baseline="0" noProof="0" dirty="0">
              <a:ln>
                <a:noFill/>
              </a:ln>
              <a:solidFill>
                <a:prstClr val="white"/>
              </a:solidFill>
              <a:effectLst/>
              <a:uLnTx/>
              <a:uFillTx/>
              <a:latin typeface="Montserrat" pitchFamily="2" charset="77"/>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white"/>
                </a:solidFill>
                <a:effectLst/>
                <a:uLnTx/>
                <a:uFillTx/>
                <a:latin typeface="Montserrat" pitchFamily="2" charset="77"/>
                <a:ea typeface="+mn-ea"/>
                <a:cs typeface="+mn-cs"/>
              </a:rPr>
              <a:t>Why this analysis?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900" b="1" i="0" u="none" strike="noStrike" kern="1200" cap="none" spc="0" normalizeH="0" baseline="0" noProof="0" dirty="0">
                <a:ln>
                  <a:noFill/>
                </a:ln>
                <a:solidFill>
                  <a:prstClr val="white"/>
                </a:solidFill>
                <a:effectLst/>
                <a:uLnTx/>
                <a:uFillTx/>
                <a:latin typeface="Montserrat" pitchFamily="2" charset="77"/>
                <a:ea typeface="+mn-ea"/>
                <a:cs typeface="+mn-cs"/>
              </a:rPr>
              <a:t>Playing Video games has several benefits, including stress and pain relief, socialization, and development of problem solving skills.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900" b="1" i="0" u="none" strike="noStrike" kern="1200" cap="none" spc="0" normalizeH="0" baseline="0" noProof="0" dirty="0">
                <a:ln>
                  <a:noFill/>
                </a:ln>
                <a:solidFill>
                  <a:prstClr val="white"/>
                </a:solidFill>
                <a:effectLst/>
                <a:uLnTx/>
                <a:uFillTx/>
                <a:latin typeface="Montserrat" pitchFamily="2" charset="77"/>
                <a:ea typeface="+mn-ea"/>
                <a:cs typeface="+mn-cs"/>
              </a:rPr>
              <a:t>The video game industry is expected to exceed $350 billion with an annual growth rate of more than 7% in 2023</a:t>
            </a:r>
          </a:p>
        </p:txBody>
      </p:sp>
      <p:pic>
        <p:nvPicPr>
          <p:cNvPr id="9" name="Imagen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611123" y="5864508"/>
            <a:ext cx="3098800" cy="30988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117600" y="6750119"/>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3</a:t>
            </a:r>
          </a:p>
        </p:txBody>
      </p:sp>
      <p:sp>
        <p:nvSpPr>
          <p:cNvPr id="17" name="TextBox 1"/>
          <p:cNvSpPr txBox="1"/>
          <p:nvPr/>
        </p:nvSpPr>
        <p:spPr>
          <a:xfrm>
            <a:off x="1117600" y="4927600"/>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2</a:t>
            </a:r>
          </a:p>
        </p:txBody>
      </p:sp>
      <p:sp>
        <p:nvSpPr>
          <p:cNvPr id="19" name="TextBox 1"/>
          <p:cNvSpPr txBox="1"/>
          <p:nvPr/>
        </p:nvSpPr>
        <p:spPr>
          <a:xfrm>
            <a:off x="1117600" y="3238500"/>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1</a:t>
            </a:r>
          </a:p>
        </p:txBody>
      </p:sp>
      <p:sp>
        <p:nvSpPr>
          <p:cNvPr id="20" name="TextBox 1"/>
          <p:cNvSpPr txBox="1"/>
          <p:nvPr/>
        </p:nvSpPr>
        <p:spPr>
          <a:xfrm>
            <a:off x="10953983" y="6718300"/>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6</a:t>
            </a:r>
          </a:p>
        </p:txBody>
      </p:sp>
      <p:sp>
        <p:nvSpPr>
          <p:cNvPr id="21" name="TextBox 1"/>
          <p:cNvSpPr txBox="1"/>
          <p:nvPr/>
        </p:nvSpPr>
        <p:spPr>
          <a:xfrm>
            <a:off x="10953983" y="4991100"/>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5</a:t>
            </a:r>
          </a:p>
        </p:txBody>
      </p:sp>
      <p:sp>
        <p:nvSpPr>
          <p:cNvPr id="22" name="TextBox 1"/>
          <p:cNvSpPr txBox="1"/>
          <p:nvPr/>
        </p:nvSpPr>
        <p:spPr>
          <a:xfrm>
            <a:off x="11932888" y="3200400"/>
            <a:ext cx="3173946" cy="879728"/>
          </a:xfrm>
          <a:prstGeom prst="rect">
            <a:avLst/>
          </a:prstGeom>
          <a:noFill/>
        </p:spPr>
        <p:txBody>
          <a:bodyPr wrap="none" lIns="0" tIns="0" rIns="0" rtlCol="0">
            <a:spAutoFit/>
          </a:bodyPr>
          <a:lstStyle/>
          <a:p>
            <a:pPr>
              <a:lnSpc>
                <a:spcPts val="3000"/>
              </a:lnSpc>
              <a:tabLst>
                <a:tab pos="1104900" algn="l"/>
              </a:tabLst>
            </a:pPr>
            <a:r>
              <a:rPr lang="en-US" altLang="zh-CN" sz="2300" dirty="0">
                <a:solidFill>
                  <a:srgbClr val="3F5571"/>
                </a:solidFill>
                <a:latin typeface="Roboto Mono" charset="0"/>
                <a:ea typeface="Roboto Mono" charset="0"/>
                <a:cs typeface="Roboto Mono" charset="0"/>
              </a:rPr>
              <a:t>This is the fourth</a:t>
            </a:r>
          </a:p>
          <a:p>
            <a:pPr>
              <a:lnSpc>
                <a:spcPts val="3500"/>
              </a:lnSpc>
              <a:tabLst>
                <a:tab pos="1104900" algn="l"/>
              </a:tabLst>
            </a:pPr>
            <a:r>
              <a:rPr lang="en-US" altLang="zh-CN" sz="2300" dirty="0">
                <a:solidFill>
                  <a:srgbClr val="3F5571"/>
                </a:solidFill>
                <a:latin typeface="Roboto Mono" charset="0"/>
                <a:ea typeface="Roboto Mono" charset="0"/>
                <a:cs typeface="Roboto Mono" charset="0"/>
              </a:rPr>
              <a:t>thing.</a:t>
            </a:r>
          </a:p>
        </p:txBody>
      </p:sp>
      <p:sp>
        <p:nvSpPr>
          <p:cNvPr id="23" name="TextBox 1"/>
          <p:cNvSpPr txBox="1"/>
          <p:nvPr/>
        </p:nvSpPr>
        <p:spPr>
          <a:xfrm>
            <a:off x="10953983" y="3263900"/>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4</a:t>
            </a:r>
          </a:p>
        </p:txBody>
      </p:sp>
      <p:sp>
        <p:nvSpPr>
          <p:cNvPr id="26" name="TextBox 1"/>
          <p:cNvSpPr txBox="1"/>
          <p:nvPr/>
        </p:nvSpPr>
        <p:spPr>
          <a:xfrm>
            <a:off x="2032000" y="3360747"/>
            <a:ext cx="2997615" cy="754053"/>
          </a:xfrm>
          <a:prstGeom prst="rect">
            <a:avLst/>
          </a:prstGeom>
          <a:noFill/>
        </p:spPr>
        <p:txBody>
          <a:bodyPr wrap="none" lIns="0" tIns="0" rIns="0" rtlCol="0">
            <a:spAutoFit/>
          </a:bodyPr>
          <a:lstStyle/>
          <a:p>
            <a:pPr>
              <a:tabLst>
                <a:tab pos="1104900" algn="l"/>
              </a:tabLst>
            </a:pPr>
            <a:r>
              <a:rPr lang="en-US" altLang="zh-CN" sz="2300" dirty="0">
                <a:solidFill>
                  <a:srgbClr val="3F5571"/>
                </a:solidFill>
                <a:latin typeface="Roboto Mono" charset="0"/>
                <a:ea typeface="Roboto Mono" charset="0"/>
                <a:cs typeface="Roboto Mono" charset="0"/>
              </a:rPr>
              <a:t>This is the first</a:t>
            </a:r>
          </a:p>
          <a:p>
            <a:pPr>
              <a:tabLst>
                <a:tab pos="1104900" algn="l"/>
              </a:tabLst>
            </a:pPr>
            <a:r>
              <a:rPr lang="en-US" altLang="zh-CN" sz="2300" dirty="0">
                <a:solidFill>
                  <a:srgbClr val="3F5571"/>
                </a:solidFill>
                <a:latin typeface="Roboto Mono" charset="0"/>
                <a:ea typeface="Roboto Mono" charset="0"/>
                <a:cs typeface="Roboto Mono" charset="0"/>
              </a:rPr>
              <a:t>thing.</a:t>
            </a:r>
          </a:p>
        </p:txBody>
      </p:sp>
      <p:sp>
        <p:nvSpPr>
          <p:cNvPr id="27" name="TextBox 1"/>
          <p:cNvSpPr txBox="1"/>
          <p:nvPr/>
        </p:nvSpPr>
        <p:spPr>
          <a:xfrm>
            <a:off x="2032000" y="4953000"/>
            <a:ext cx="3173946" cy="754053"/>
          </a:xfrm>
          <a:prstGeom prst="rect">
            <a:avLst/>
          </a:prstGeom>
          <a:noFill/>
        </p:spPr>
        <p:txBody>
          <a:bodyPr wrap="none" lIns="0" tIns="0" rIns="0" rtlCol="0">
            <a:spAutoFit/>
          </a:bodyPr>
          <a:lstStyle/>
          <a:p>
            <a:pPr>
              <a:tabLst>
                <a:tab pos="1104900" algn="l"/>
              </a:tabLst>
            </a:pPr>
            <a:r>
              <a:rPr lang="en-US" altLang="zh-CN" sz="2300" dirty="0">
                <a:solidFill>
                  <a:srgbClr val="3F5571"/>
                </a:solidFill>
                <a:latin typeface="Roboto Mono" charset="0"/>
                <a:ea typeface="Roboto Mono" charset="0"/>
                <a:cs typeface="Roboto Mono" charset="0"/>
              </a:rPr>
              <a:t>This is the second</a:t>
            </a:r>
          </a:p>
          <a:p>
            <a:pPr>
              <a:tabLst>
                <a:tab pos="1104900" algn="l"/>
              </a:tabLst>
            </a:pPr>
            <a:r>
              <a:rPr lang="en-US" altLang="zh-CN" sz="2300" dirty="0">
                <a:solidFill>
                  <a:srgbClr val="3F5571"/>
                </a:solidFill>
                <a:latin typeface="Roboto Mono" charset="0"/>
                <a:ea typeface="Roboto Mono" charset="0"/>
                <a:cs typeface="Roboto Mono" charset="0"/>
              </a:rPr>
              <a:t>thing.</a:t>
            </a:r>
          </a:p>
        </p:txBody>
      </p:sp>
      <p:sp>
        <p:nvSpPr>
          <p:cNvPr id="28" name="TextBox 1"/>
          <p:cNvSpPr txBox="1"/>
          <p:nvPr/>
        </p:nvSpPr>
        <p:spPr>
          <a:xfrm>
            <a:off x="2032000" y="6692950"/>
            <a:ext cx="2997615" cy="754053"/>
          </a:xfrm>
          <a:prstGeom prst="rect">
            <a:avLst/>
          </a:prstGeom>
          <a:noFill/>
        </p:spPr>
        <p:txBody>
          <a:bodyPr wrap="none" lIns="0" tIns="0" rIns="0" rtlCol="0">
            <a:spAutoFit/>
          </a:bodyPr>
          <a:lstStyle/>
          <a:p>
            <a:pPr>
              <a:tabLst>
                <a:tab pos="1104900" algn="l"/>
              </a:tabLst>
            </a:pPr>
            <a:r>
              <a:rPr lang="en-US" altLang="zh-CN" sz="2300" dirty="0">
                <a:solidFill>
                  <a:srgbClr val="3F5571"/>
                </a:solidFill>
                <a:latin typeface="Roboto Mono" charset="0"/>
                <a:ea typeface="Roboto Mono" charset="0"/>
                <a:cs typeface="Roboto Mono" charset="0"/>
              </a:rPr>
              <a:t>This is the third</a:t>
            </a:r>
          </a:p>
          <a:p>
            <a:pPr>
              <a:tabLst>
                <a:tab pos="1104900" algn="l"/>
              </a:tabLst>
            </a:pPr>
            <a:r>
              <a:rPr lang="en-US" altLang="zh-CN" sz="2300" dirty="0">
                <a:solidFill>
                  <a:srgbClr val="3F5571"/>
                </a:solidFill>
                <a:latin typeface="Roboto Mono" charset="0"/>
                <a:ea typeface="Roboto Mono" charset="0"/>
                <a:cs typeface="Roboto Mono" charset="0"/>
              </a:rPr>
              <a:t>thing.</a:t>
            </a:r>
          </a:p>
        </p:txBody>
      </p:sp>
      <p:sp>
        <p:nvSpPr>
          <p:cNvPr id="29" name="TextBox 1"/>
          <p:cNvSpPr txBox="1"/>
          <p:nvPr/>
        </p:nvSpPr>
        <p:spPr>
          <a:xfrm>
            <a:off x="11932888" y="4971301"/>
            <a:ext cx="2997615" cy="892552"/>
          </a:xfrm>
          <a:prstGeom prst="rect">
            <a:avLst/>
          </a:prstGeom>
          <a:noFill/>
        </p:spPr>
        <p:txBody>
          <a:bodyPr wrap="none" lIns="0" tIns="0" rIns="0" rtlCol="0">
            <a:spAutoFit/>
          </a:bodyPr>
          <a:lstStyle/>
          <a:p>
            <a:pPr>
              <a:lnSpc>
                <a:spcPts val="3100"/>
              </a:lnSpc>
              <a:tabLst>
                <a:tab pos="1104900" algn="l"/>
              </a:tabLst>
            </a:pPr>
            <a:r>
              <a:rPr lang="en-US" altLang="zh-CN" sz="2300" dirty="0">
                <a:solidFill>
                  <a:srgbClr val="3F5571"/>
                </a:solidFill>
                <a:latin typeface="Roboto Mono" charset="0"/>
                <a:ea typeface="Roboto Mono" charset="0"/>
                <a:cs typeface="Roboto Mono" charset="0"/>
              </a:rPr>
              <a:t>This is the fifth</a:t>
            </a:r>
          </a:p>
          <a:p>
            <a:pPr>
              <a:lnSpc>
                <a:spcPts val="3500"/>
              </a:lnSpc>
              <a:tabLst>
                <a:tab pos="1104900" algn="l"/>
              </a:tabLst>
            </a:pPr>
            <a:r>
              <a:rPr lang="en-US" altLang="zh-CN" sz="2300" dirty="0">
                <a:solidFill>
                  <a:srgbClr val="3F5571"/>
                </a:solidFill>
                <a:latin typeface="Roboto Mono" charset="0"/>
                <a:ea typeface="Roboto Mono" charset="0"/>
                <a:cs typeface="Roboto Mono" charset="0"/>
              </a:rPr>
              <a:t>thing.</a:t>
            </a:r>
          </a:p>
        </p:txBody>
      </p:sp>
      <p:sp>
        <p:nvSpPr>
          <p:cNvPr id="30" name="TextBox 1"/>
          <p:cNvSpPr txBox="1"/>
          <p:nvPr/>
        </p:nvSpPr>
        <p:spPr>
          <a:xfrm>
            <a:off x="11932888" y="6663328"/>
            <a:ext cx="2997615" cy="956672"/>
          </a:xfrm>
          <a:prstGeom prst="rect">
            <a:avLst/>
          </a:prstGeom>
          <a:noFill/>
        </p:spPr>
        <p:txBody>
          <a:bodyPr wrap="none" lIns="0" tIns="0" rIns="0" rtlCol="0">
            <a:spAutoFit/>
          </a:bodyPr>
          <a:lstStyle/>
          <a:p>
            <a:pPr>
              <a:lnSpc>
                <a:spcPts val="3600"/>
              </a:lnSpc>
              <a:tabLst>
                <a:tab pos="1104900" algn="l"/>
              </a:tabLst>
            </a:pPr>
            <a:r>
              <a:rPr lang="en-US" altLang="zh-CN" sz="2300">
                <a:solidFill>
                  <a:srgbClr val="3F5571"/>
                </a:solidFill>
                <a:latin typeface="Roboto Mono" charset="0"/>
                <a:ea typeface="Roboto Mono" charset="0"/>
                <a:cs typeface="Roboto Mono" charset="0"/>
              </a:rPr>
              <a:t>This </a:t>
            </a:r>
            <a:r>
              <a:rPr lang="en-US" altLang="zh-CN" sz="2300" dirty="0">
                <a:solidFill>
                  <a:srgbClr val="3F5571"/>
                </a:solidFill>
                <a:latin typeface="Roboto Mono" charset="0"/>
                <a:ea typeface="Roboto Mono" charset="0"/>
                <a:cs typeface="Roboto Mono" charset="0"/>
              </a:rPr>
              <a:t>is the sixth</a:t>
            </a:r>
          </a:p>
          <a:p>
            <a:pPr>
              <a:lnSpc>
                <a:spcPts val="3500"/>
              </a:lnSpc>
              <a:tabLst>
                <a:tab pos="1104900" algn="l"/>
              </a:tabLst>
            </a:pPr>
            <a:r>
              <a:rPr lang="en-US" altLang="zh-CN" sz="2300" dirty="0">
                <a:solidFill>
                  <a:srgbClr val="3F5571"/>
                </a:solidFill>
                <a:latin typeface="Roboto Mono" charset="0"/>
                <a:ea typeface="Roboto Mono" charset="0"/>
                <a:cs typeface="Roboto Mono" charset="0"/>
              </a:rPr>
              <a:t>thing.</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Web Viewer">
                <a:extLst>
                  <a:ext uri="{FF2B5EF4-FFF2-40B4-BE49-F238E27FC236}">
                    <a16:creationId xmlns:a16="http://schemas.microsoft.com/office/drawing/2014/main" id="{CCC1055D-DF7B-B9CA-27EF-68BC67D11974}"/>
                  </a:ext>
                </a:extLst>
              </p:cNvPr>
              <p:cNvGraphicFramePr>
                <a:graphicFrameLocks noGrp="1"/>
              </p:cNvGraphicFramePr>
              <p:nvPr>
                <p:extLst>
                  <p:ext uri="{D42A27DB-BD31-4B8C-83A1-F6EECF244321}">
                    <p14:modId xmlns:p14="http://schemas.microsoft.com/office/powerpoint/2010/main" val="2396153272"/>
                  </p:ext>
                </p:extLst>
              </p:nvPr>
            </p:nvGraphicFramePr>
            <p:xfrm>
              <a:off x="78846" y="1411319"/>
              <a:ext cx="11138546" cy="770982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title="Web Viewer">
                <a:extLst>
                  <a:ext uri="{FF2B5EF4-FFF2-40B4-BE49-F238E27FC236}">
                    <a16:creationId xmlns:a16="http://schemas.microsoft.com/office/drawing/2014/main" id="{CCC1055D-DF7B-B9CA-27EF-68BC67D11974}"/>
                  </a:ext>
                </a:extLst>
              </p:cNvPr>
              <p:cNvPicPr>
                <a:picLocks noGrp="1" noRot="1" noChangeAspect="1" noMove="1" noResize="1" noEditPoints="1" noAdjustHandles="1" noChangeArrowheads="1" noChangeShapeType="1"/>
              </p:cNvPicPr>
              <p:nvPr/>
            </p:nvPicPr>
            <p:blipFill>
              <a:blip r:embed="rId3"/>
              <a:stretch>
                <a:fillRect/>
              </a:stretch>
            </p:blipFill>
            <p:spPr>
              <a:xfrm>
                <a:off x="78846" y="1411319"/>
                <a:ext cx="11138546" cy="7709821"/>
              </a:xfrm>
              <a:prstGeom prst="rect">
                <a:avLst/>
              </a:prstGeom>
            </p:spPr>
          </p:pic>
        </mc:Fallback>
      </mc:AlternateContent>
      <p:sp>
        <p:nvSpPr>
          <p:cNvPr id="3" name="TextBox 2">
            <a:extLst>
              <a:ext uri="{FF2B5EF4-FFF2-40B4-BE49-F238E27FC236}">
                <a16:creationId xmlns:a16="http://schemas.microsoft.com/office/drawing/2014/main" id="{0B0C40CE-56B3-C771-E929-38CBA86E1E5D}"/>
              </a:ext>
            </a:extLst>
          </p:cNvPr>
          <p:cNvSpPr txBox="1"/>
          <p:nvPr/>
        </p:nvSpPr>
        <p:spPr>
          <a:xfrm>
            <a:off x="345440" y="138630"/>
            <a:ext cx="15621000" cy="1323439"/>
          </a:xfrm>
          <a:prstGeom prst="rect">
            <a:avLst/>
          </a:prstGeom>
          <a:noFill/>
        </p:spPr>
        <p:txBody>
          <a:bodyPr wrap="square" rtlCol="0">
            <a:spAutoFit/>
          </a:bodyPr>
          <a:lstStyle/>
          <a:p>
            <a:pPr marL="0" marR="0" indent="0" algn="ctr" rtl="0" fontAlgn="base">
              <a:spcBef>
                <a:spcPts val="0"/>
              </a:spcBef>
              <a:spcAft>
                <a:spcPts val="800"/>
              </a:spcAft>
            </a:pPr>
            <a:r>
              <a:rPr lang="en-US" sz="4000" b="1" i="0" u="none" strike="noStrike" dirty="0">
                <a:solidFill>
                  <a:schemeClr val="bg1"/>
                </a:solidFill>
                <a:effectLst/>
                <a:latin typeface="Montserrat" panose="00000500000000000000" pitchFamily="2" charset="0"/>
              </a:rPr>
              <a:t>Analyzing viewer hours for top-selling games on multiple platforms</a:t>
            </a:r>
          </a:p>
        </p:txBody>
      </p:sp>
      <p:sp>
        <p:nvSpPr>
          <p:cNvPr id="4" name="TextBox 3">
            <a:extLst>
              <a:ext uri="{FF2B5EF4-FFF2-40B4-BE49-F238E27FC236}">
                <a16:creationId xmlns:a16="http://schemas.microsoft.com/office/drawing/2014/main" id="{AE44FA84-A268-41B4-CBD1-B2C90E2D3540}"/>
              </a:ext>
            </a:extLst>
          </p:cNvPr>
          <p:cNvSpPr txBox="1"/>
          <p:nvPr/>
        </p:nvSpPr>
        <p:spPr>
          <a:xfrm>
            <a:off x="11480800" y="2119372"/>
            <a:ext cx="4409137" cy="6555641"/>
          </a:xfrm>
          <a:prstGeom prst="rect">
            <a:avLst/>
          </a:prstGeom>
          <a:noFill/>
        </p:spPr>
        <p:txBody>
          <a:bodyPr wrap="square" rtlCol="0">
            <a:spAutoFit/>
          </a:bodyPr>
          <a:lstStyle/>
          <a:p>
            <a:r>
              <a:rPr lang="en-US" sz="2800" dirty="0">
                <a:solidFill>
                  <a:schemeClr val="bg1"/>
                </a:solidFill>
              </a:rPr>
              <a:t>Trends in hours spent by viewers on the top 5 video games streamed on Twitch from 2016-2020, revealing that PLAYERUNKNOWN'S BATTLEGROUNDS had the most watch hours, reflecting its popularity among players and viewers, while Call of Duty: Modern Warfare, despite having high sales, had low watch hours due to being released in 2019 and requiring time to fix issues with the game.</a:t>
            </a:r>
          </a:p>
        </p:txBody>
      </p:sp>
      <p:pic>
        <p:nvPicPr>
          <p:cNvPr id="5" name="Imagen 4">
            <a:extLst>
              <a:ext uri="{FF2B5EF4-FFF2-40B4-BE49-F238E27FC236}">
                <a16:creationId xmlns:a16="http://schemas.microsoft.com/office/drawing/2014/main" id="{49C21CE8-B788-2B96-564E-224BAE9E823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7000" y="228600"/>
            <a:ext cx="723900" cy="928170"/>
          </a:xfrm>
          <a:prstGeom prst="rect">
            <a:avLst/>
          </a:prstGeom>
        </p:spPr>
      </p:pic>
    </p:spTree>
    <p:extLst>
      <p:ext uri="{BB962C8B-B14F-4D97-AF65-F5344CB8AC3E}">
        <p14:creationId xmlns:p14="http://schemas.microsoft.com/office/powerpoint/2010/main" val="617886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117600" y="6750119"/>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3</a:t>
            </a:r>
          </a:p>
        </p:txBody>
      </p:sp>
      <p:sp>
        <p:nvSpPr>
          <p:cNvPr id="17" name="TextBox 1"/>
          <p:cNvSpPr txBox="1"/>
          <p:nvPr/>
        </p:nvSpPr>
        <p:spPr>
          <a:xfrm>
            <a:off x="1117600" y="4927600"/>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2</a:t>
            </a:r>
          </a:p>
        </p:txBody>
      </p:sp>
      <p:sp>
        <p:nvSpPr>
          <p:cNvPr id="19" name="TextBox 1"/>
          <p:cNvSpPr txBox="1"/>
          <p:nvPr/>
        </p:nvSpPr>
        <p:spPr>
          <a:xfrm>
            <a:off x="1117600" y="3238500"/>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1</a:t>
            </a:r>
          </a:p>
        </p:txBody>
      </p:sp>
      <p:sp>
        <p:nvSpPr>
          <p:cNvPr id="20" name="TextBox 1"/>
          <p:cNvSpPr txBox="1"/>
          <p:nvPr/>
        </p:nvSpPr>
        <p:spPr>
          <a:xfrm>
            <a:off x="10953983" y="6718300"/>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6</a:t>
            </a:r>
          </a:p>
        </p:txBody>
      </p:sp>
      <p:sp>
        <p:nvSpPr>
          <p:cNvPr id="21" name="TextBox 1"/>
          <p:cNvSpPr txBox="1"/>
          <p:nvPr/>
        </p:nvSpPr>
        <p:spPr>
          <a:xfrm>
            <a:off x="10953983" y="4991100"/>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5</a:t>
            </a:r>
          </a:p>
        </p:txBody>
      </p:sp>
      <p:sp>
        <p:nvSpPr>
          <p:cNvPr id="22" name="TextBox 1"/>
          <p:cNvSpPr txBox="1"/>
          <p:nvPr/>
        </p:nvSpPr>
        <p:spPr>
          <a:xfrm>
            <a:off x="11932888" y="3200400"/>
            <a:ext cx="3173946" cy="879728"/>
          </a:xfrm>
          <a:prstGeom prst="rect">
            <a:avLst/>
          </a:prstGeom>
          <a:noFill/>
        </p:spPr>
        <p:txBody>
          <a:bodyPr wrap="none" lIns="0" tIns="0" rIns="0" rtlCol="0">
            <a:spAutoFit/>
          </a:bodyPr>
          <a:lstStyle/>
          <a:p>
            <a:pPr>
              <a:lnSpc>
                <a:spcPts val="3000"/>
              </a:lnSpc>
              <a:tabLst>
                <a:tab pos="1104900" algn="l"/>
              </a:tabLst>
            </a:pPr>
            <a:r>
              <a:rPr lang="en-US" altLang="zh-CN" sz="2300" dirty="0">
                <a:solidFill>
                  <a:srgbClr val="3F5571"/>
                </a:solidFill>
                <a:latin typeface="Roboto Mono" charset="0"/>
                <a:ea typeface="Roboto Mono" charset="0"/>
                <a:cs typeface="Roboto Mono" charset="0"/>
              </a:rPr>
              <a:t>This is the fourth</a:t>
            </a:r>
          </a:p>
          <a:p>
            <a:pPr>
              <a:lnSpc>
                <a:spcPts val="3500"/>
              </a:lnSpc>
              <a:tabLst>
                <a:tab pos="1104900" algn="l"/>
              </a:tabLst>
            </a:pPr>
            <a:r>
              <a:rPr lang="en-US" altLang="zh-CN" sz="2300" dirty="0">
                <a:solidFill>
                  <a:srgbClr val="3F5571"/>
                </a:solidFill>
                <a:latin typeface="Roboto Mono" charset="0"/>
                <a:ea typeface="Roboto Mono" charset="0"/>
                <a:cs typeface="Roboto Mono" charset="0"/>
              </a:rPr>
              <a:t>thing.</a:t>
            </a:r>
          </a:p>
        </p:txBody>
      </p:sp>
      <p:sp>
        <p:nvSpPr>
          <p:cNvPr id="23" name="TextBox 1"/>
          <p:cNvSpPr txBox="1"/>
          <p:nvPr/>
        </p:nvSpPr>
        <p:spPr>
          <a:xfrm>
            <a:off x="10953983" y="3263900"/>
            <a:ext cx="844783" cy="1174681"/>
          </a:xfrm>
          <a:prstGeom prst="rect">
            <a:avLst/>
          </a:prstGeom>
          <a:noFill/>
        </p:spPr>
        <p:txBody>
          <a:bodyPr wrap="none" lIns="0" tIns="0" rIns="0" rtlCol="0">
            <a:spAutoFit/>
          </a:bodyPr>
          <a:lstStyle/>
          <a:p>
            <a:pPr>
              <a:lnSpc>
                <a:spcPts val="8800"/>
              </a:lnSpc>
              <a:tabLst/>
            </a:pPr>
            <a:r>
              <a:rPr lang="en-US" altLang="zh-CN" sz="6588" dirty="0">
                <a:solidFill>
                  <a:srgbClr val="3F5571"/>
                </a:solidFill>
                <a:latin typeface="Press Start 2P" charset="0"/>
                <a:ea typeface="Press Start 2P" charset="0"/>
                <a:cs typeface="Press Start 2P" charset="0"/>
              </a:rPr>
              <a:t>4</a:t>
            </a:r>
          </a:p>
        </p:txBody>
      </p:sp>
      <p:sp>
        <p:nvSpPr>
          <p:cNvPr id="26" name="TextBox 1"/>
          <p:cNvSpPr txBox="1"/>
          <p:nvPr/>
        </p:nvSpPr>
        <p:spPr>
          <a:xfrm>
            <a:off x="2032000" y="3360747"/>
            <a:ext cx="2997615" cy="754053"/>
          </a:xfrm>
          <a:prstGeom prst="rect">
            <a:avLst/>
          </a:prstGeom>
          <a:noFill/>
        </p:spPr>
        <p:txBody>
          <a:bodyPr wrap="none" lIns="0" tIns="0" rIns="0" rtlCol="0">
            <a:spAutoFit/>
          </a:bodyPr>
          <a:lstStyle/>
          <a:p>
            <a:pPr>
              <a:tabLst>
                <a:tab pos="1104900" algn="l"/>
              </a:tabLst>
            </a:pPr>
            <a:r>
              <a:rPr lang="en-US" altLang="zh-CN" sz="2300" dirty="0">
                <a:solidFill>
                  <a:srgbClr val="3F5571"/>
                </a:solidFill>
                <a:latin typeface="Roboto Mono" charset="0"/>
                <a:ea typeface="Roboto Mono" charset="0"/>
                <a:cs typeface="Roboto Mono" charset="0"/>
              </a:rPr>
              <a:t>This is the first</a:t>
            </a:r>
          </a:p>
          <a:p>
            <a:pPr>
              <a:tabLst>
                <a:tab pos="1104900" algn="l"/>
              </a:tabLst>
            </a:pPr>
            <a:r>
              <a:rPr lang="en-US" altLang="zh-CN" sz="2300" dirty="0">
                <a:solidFill>
                  <a:srgbClr val="3F5571"/>
                </a:solidFill>
                <a:latin typeface="Roboto Mono" charset="0"/>
                <a:ea typeface="Roboto Mono" charset="0"/>
                <a:cs typeface="Roboto Mono" charset="0"/>
              </a:rPr>
              <a:t>thing.</a:t>
            </a:r>
          </a:p>
        </p:txBody>
      </p:sp>
      <p:sp>
        <p:nvSpPr>
          <p:cNvPr id="27" name="TextBox 1"/>
          <p:cNvSpPr txBox="1"/>
          <p:nvPr/>
        </p:nvSpPr>
        <p:spPr>
          <a:xfrm>
            <a:off x="2032000" y="4953000"/>
            <a:ext cx="3173946" cy="754053"/>
          </a:xfrm>
          <a:prstGeom prst="rect">
            <a:avLst/>
          </a:prstGeom>
          <a:noFill/>
        </p:spPr>
        <p:txBody>
          <a:bodyPr wrap="none" lIns="0" tIns="0" rIns="0" rtlCol="0">
            <a:spAutoFit/>
          </a:bodyPr>
          <a:lstStyle/>
          <a:p>
            <a:pPr>
              <a:tabLst>
                <a:tab pos="1104900" algn="l"/>
              </a:tabLst>
            </a:pPr>
            <a:r>
              <a:rPr lang="en-US" altLang="zh-CN" sz="2300" dirty="0">
                <a:solidFill>
                  <a:srgbClr val="3F5571"/>
                </a:solidFill>
                <a:latin typeface="Roboto Mono" charset="0"/>
                <a:ea typeface="Roboto Mono" charset="0"/>
                <a:cs typeface="Roboto Mono" charset="0"/>
              </a:rPr>
              <a:t>This is the second</a:t>
            </a:r>
          </a:p>
          <a:p>
            <a:pPr>
              <a:tabLst>
                <a:tab pos="1104900" algn="l"/>
              </a:tabLst>
            </a:pPr>
            <a:r>
              <a:rPr lang="en-US" altLang="zh-CN" sz="2300" dirty="0">
                <a:solidFill>
                  <a:srgbClr val="3F5571"/>
                </a:solidFill>
                <a:latin typeface="Roboto Mono" charset="0"/>
                <a:ea typeface="Roboto Mono" charset="0"/>
                <a:cs typeface="Roboto Mono" charset="0"/>
              </a:rPr>
              <a:t>thing.</a:t>
            </a:r>
          </a:p>
        </p:txBody>
      </p:sp>
      <p:sp>
        <p:nvSpPr>
          <p:cNvPr id="28" name="TextBox 1"/>
          <p:cNvSpPr txBox="1"/>
          <p:nvPr/>
        </p:nvSpPr>
        <p:spPr>
          <a:xfrm>
            <a:off x="2032000" y="6692950"/>
            <a:ext cx="2997615" cy="754053"/>
          </a:xfrm>
          <a:prstGeom prst="rect">
            <a:avLst/>
          </a:prstGeom>
          <a:noFill/>
        </p:spPr>
        <p:txBody>
          <a:bodyPr wrap="none" lIns="0" tIns="0" rIns="0" rtlCol="0">
            <a:spAutoFit/>
          </a:bodyPr>
          <a:lstStyle/>
          <a:p>
            <a:pPr>
              <a:tabLst>
                <a:tab pos="1104900" algn="l"/>
              </a:tabLst>
            </a:pPr>
            <a:r>
              <a:rPr lang="en-US" altLang="zh-CN" sz="2300" dirty="0">
                <a:solidFill>
                  <a:srgbClr val="3F5571"/>
                </a:solidFill>
                <a:latin typeface="Roboto Mono" charset="0"/>
                <a:ea typeface="Roboto Mono" charset="0"/>
                <a:cs typeface="Roboto Mono" charset="0"/>
              </a:rPr>
              <a:t>This is the third</a:t>
            </a:r>
          </a:p>
          <a:p>
            <a:pPr>
              <a:tabLst>
                <a:tab pos="1104900" algn="l"/>
              </a:tabLst>
            </a:pPr>
            <a:r>
              <a:rPr lang="en-US" altLang="zh-CN" sz="2300" dirty="0">
                <a:solidFill>
                  <a:srgbClr val="3F5571"/>
                </a:solidFill>
                <a:latin typeface="Roboto Mono" charset="0"/>
                <a:ea typeface="Roboto Mono" charset="0"/>
                <a:cs typeface="Roboto Mono" charset="0"/>
              </a:rPr>
              <a:t>thing.</a:t>
            </a:r>
          </a:p>
        </p:txBody>
      </p:sp>
      <p:sp>
        <p:nvSpPr>
          <p:cNvPr id="29" name="TextBox 1"/>
          <p:cNvSpPr txBox="1"/>
          <p:nvPr/>
        </p:nvSpPr>
        <p:spPr>
          <a:xfrm>
            <a:off x="11932888" y="4971301"/>
            <a:ext cx="2997615" cy="892552"/>
          </a:xfrm>
          <a:prstGeom prst="rect">
            <a:avLst/>
          </a:prstGeom>
          <a:noFill/>
        </p:spPr>
        <p:txBody>
          <a:bodyPr wrap="none" lIns="0" tIns="0" rIns="0" rtlCol="0">
            <a:spAutoFit/>
          </a:bodyPr>
          <a:lstStyle/>
          <a:p>
            <a:pPr>
              <a:lnSpc>
                <a:spcPts val="3100"/>
              </a:lnSpc>
              <a:tabLst>
                <a:tab pos="1104900" algn="l"/>
              </a:tabLst>
            </a:pPr>
            <a:r>
              <a:rPr lang="en-US" altLang="zh-CN" sz="2300" dirty="0">
                <a:solidFill>
                  <a:srgbClr val="3F5571"/>
                </a:solidFill>
                <a:latin typeface="Roboto Mono" charset="0"/>
                <a:ea typeface="Roboto Mono" charset="0"/>
                <a:cs typeface="Roboto Mono" charset="0"/>
              </a:rPr>
              <a:t>This is the fifth</a:t>
            </a:r>
          </a:p>
          <a:p>
            <a:pPr>
              <a:lnSpc>
                <a:spcPts val="3500"/>
              </a:lnSpc>
              <a:tabLst>
                <a:tab pos="1104900" algn="l"/>
              </a:tabLst>
            </a:pPr>
            <a:r>
              <a:rPr lang="en-US" altLang="zh-CN" sz="2300" dirty="0">
                <a:solidFill>
                  <a:srgbClr val="3F5571"/>
                </a:solidFill>
                <a:latin typeface="Roboto Mono" charset="0"/>
                <a:ea typeface="Roboto Mono" charset="0"/>
                <a:cs typeface="Roboto Mono" charset="0"/>
              </a:rPr>
              <a:t>thing.</a:t>
            </a:r>
          </a:p>
        </p:txBody>
      </p:sp>
      <p:sp>
        <p:nvSpPr>
          <p:cNvPr id="30" name="TextBox 1"/>
          <p:cNvSpPr txBox="1"/>
          <p:nvPr/>
        </p:nvSpPr>
        <p:spPr>
          <a:xfrm>
            <a:off x="11932888" y="6663328"/>
            <a:ext cx="2997615" cy="956672"/>
          </a:xfrm>
          <a:prstGeom prst="rect">
            <a:avLst/>
          </a:prstGeom>
          <a:noFill/>
        </p:spPr>
        <p:txBody>
          <a:bodyPr wrap="none" lIns="0" tIns="0" rIns="0" rtlCol="0">
            <a:spAutoFit/>
          </a:bodyPr>
          <a:lstStyle/>
          <a:p>
            <a:pPr>
              <a:lnSpc>
                <a:spcPts val="3600"/>
              </a:lnSpc>
              <a:tabLst>
                <a:tab pos="1104900" algn="l"/>
              </a:tabLst>
            </a:pPr>
            <a:r>
              <a:rPr lang="en-US" altLang="zh-CN" sz="2300">
                <a:solidFill>
                  <a:srgbClr val="3F5571"/>
                </a:solidFill>
                <a:latin typeface="Roboto Mono" charset="0"/>
                <a:ea typeface="Roboto Mono" charset="0"/>
                <a:cs typeface="Roboto Mono" charset="0"/>
              </a:rPr>
              <a:t>This </a:t>
            </a:r>
            <a:r>
              <a:rPr lang="en-US" altLang="zh-CN" sz="2300" dirty="0">
                <a:solidFill>
                  <a:srgbClr val="3F5571"/>
                </a:solidFill>
                <a:latin typeface="Roboto Mono" charset="0"/>
                <a:ea typeface="Roboto Mono" charset="0"/>
                <a:cs typeface="Roboto Mono" charset="0"/>
              </a:rPr>
              <a:t>is the sixth</a:t>
            </a:r>
          </a:p>
          <a:p>
            <a:pPr>
              <a:lnSpc>
                <a:spcPts val="3500"/>
              </a:lnSpc>
              <a:tabLst>
                <a:tab pos="1104900" algn="l"/>
              </a:tabLst>
            </a:pPr>
            <a:r>
              <a:rPr lang="en-US" altLang="zh-CN" sz="2300" dirty="0">
                <a:solidFill>
                  <a:srgbClr val="3F5571"/>
                </a:solidFill>
                <a:latin typeface="Roboto Mono" charset="0"/>
                <a:ea typeface="Roboto Mono" charset="0"/>
                <a:cs typeface="Roboto Mono" charset="0"/>
              </a:rPr>
              <a:t>thing.</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Web Viewer">
                <a:extLst>
                  <a:ext uri="{FF2B5EF4-FFF2-40B4-BE49-F238E27FC236}">
                    <a16:creationId xmlns:a16="http://schemas.microsoft.com/office/drawing/2014/main" id="{8F0F9432-5E47-2998-667D-2F6E0C581CD2}"/>
                  </a:ext>
                </a:extLst>
              </p:cNvPr>
              <p:cNvGraphicFramePr>
                <a:graphicFrameLocks noGrp="1"/>
              </p:cNvGraphicFramePr>
              <p:nvPr>
                <p:extLst>
                  <p:ext uri="{D42A27DB-BD31-4B8C-83A1-F6EECF244321}">
                    <p14:modId xmlns:p14="http://schemas.microsoft.com/office/powerpoint/2010/main" val="3420127787"/>
                  </p:ext>
                </p:extLst>
              </p:nvPr>
            </p:nvGraphicFramePr>
            <p:xfrm>
              <a:off x="205740" y="874395"/>
              <a:ext cx="11074400" cy="807720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title="Web Viewer">
                <a:extLst>
                  <a:ext uri="{FF2B5EF4-FFF2-40B4-BE49-F238E27FC236}">
                    <a16:creationId xmlns:a16="http://schemas.microsoft.com/office/drawing/2014/main" id="{8F0F9432-5E47-2998-667D-2F6E0C581CD2}"/>
                  </a:ext>
                </a:extLst>
              </p:cNvPr>
              <p:cNvPicPr>
                <a:picLocks noGrp="1" noRot="1" noChangeAspect="1" noMove="1" noResize="1" noEditPoints="1" noAdjustHandles="1" noChangeArrowheads="1" noChangeShapeType="1"/>
              </p:cNvPicPr>
              <p:nvPr/>
            </p:nvPicPr>
            <p:blipFill>
              <a:blip r:embed="rId3"/>
              <a:stretch>
                <a:fillRect/>
              </a:stretch>
            </p:blipFill>
            <p:spPr>
              <a:xfrm>
                <a:off x="205740" y="874395"/>
                <a:ext cx="11074400" cy="8077201"/>
              </a:xfrm>
              <a:prstGeom prst="rect">
                <a:avLst/>
              </a:prstGeom>
            </p:spPr>
          </p:pic>
        </mc:Fallback>
      </mc:AlternateContent>
      <p:sp>
        <p:nvSpPr>
          <p:cNvPr id="3" name="TextBox 2">
            <a:extLst>
              <a:ext uri="{FF2B5EF4-FFF2-40B4-BE49-F238E27FC236}">
                <a16:creationId xmlns:a16="http://schemas.microsoft.com/office/drawing/2014/main" id="{C17F5F06-6160-379E-8E89-0433E90567C3}"/>
              </a:ext>
            </a:extLst>
          </p:cNvPr>
          <p:cNvSpPr txBox="1"/>
          <p:nvPr/>
        </p:nvSpPr>
        <p:spPr>
          <a:xfrm>
            <a:off x="279400" y="124757"/>
            <a:ext cx="16230600" cy="984885"/>
          </a:xfrm>
          <a:prstGeom prst="rect">
            <a:avLst/>
          </a:prstGeom>
          <a:noFill/>
        </p:spPr>
        <p:txBody>
          <a:bodyPr wrap="square" rtlCol="0">
            <a:spAutoFit/>
          </a:bodyPr>
          <a:lstStyle/>
          <a:p>
            <a:pPr marL="0" marR="0" indent="0" algn="ctr" rtl="0" fontAlgn="base"/>
            <a:r>
              <a:rPr lang="en-US" sz="4000" b="1" i="0" u="none" strike="noStrike" dirty="0">
                <a:solidFill>
                  <a:schemeClr val="bg1"/>
                </a:solidFill>
                <a:effectLst/>
                <a:latin typeface="Montserrat" panose="00000500000000000000" pitchFamily="2" charset="0"/>
              </a:rPr>
              <a:t>Analysis of Top Games in Esports</a:t>
            </a:r>
          </a:p>
          <a:p>
            <a:endParaRPr lang="en-US" dirty="0"/>
          </a:p>
        </p:txBody>
      </p:sp>
      <p:sp>
        <p:nvSpPr>
          <p:cNvPr id="4" name="TextBox 3">
            <a:extLst>
              <a:ext uri="{FF2B5EF4-FFF2-40B4-BE49-F238E27FC236}">
                <a16:creationId xmlns:a16="http://schemas.microsoft.com/office/drawing/2014/main" id="{1F840728-339A-2BAF-7401-7AFBF96EFC43}"/>
              </a:ext>
            </a:extLst>
          </p:cNvPr>
          <p:cNvSpPr txBox="1"/>
          <p:nvPr/>
        </p:nvSpPr>
        <p:spPr>
          <a:xfrm>
            <a:off x="11633200" y="1721906"/>
            <a:ext cx="4114800" cy="6124754"/>
          </a:xfrm>
          <a:prstGeom prst="rect">
            <a:avLst/>
          </a:prstGeom>
          <a:noFill/>
        </p:spPr>
        <p:txBody>
          <a:bodyPr wrap="square" rtlCol="0">
            <a:spAutoFit/>
          </a:bodyPr>
          <a:lstStyle/>
          <a:p>
            <a:r>
              <a:rPr lang="en-US" sz="2800" dirty="0">
                <a:solidFill>
                  <a:schemeClr val="bg1"/>
                </a:solidFill>
              </a:rPr>
              <a:t>The chart displays the earnings, number of players, and tournaments for popular video games like Dota 2, Fortnite, Counter-Strike: Global Offensive, League of Legends, and Arena of Valor, revealing that esports is a booming industry with steady growth despite occasional fluctuations in earnings and popularity.</a:t>
            </a:r>
          </a:p>
        </p:txBody>
      </p:sp>
      <p:pic>
        <p:nvPicPr>
          <p:cNvPr id="5" name="Imagen 1024">
            <a:extLst>
              <a:ext uri="{FF2B5EF4-FFF2-40B4-BE49-F238E27FC236}">
                <a16:creationId xmlns:a16="http://schemas.microsoft.com/office/drawing/2014/main" id="{64CE5328-C837-AF29-279A-21ACF249486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05740" y="192404"/>
            <a:ext cx="611273" cy="611273"/>
          </a:xfrm>
          <a:prstGeom prst="rect">
            <a:avLst/>
          </a:prstGeom>
        </p:spPr>
      </p:pic>
      <p:pic>
        <p:nvPicPr>
          <p:cNvPr id="6" name="Imagen 295">
            <a:extLst>
              <a:ext uri="{FF2B5EF4-FFF2-40B4-BE49-F238E27FC236}">
                <a16:creationId xmlns:a16="http://schemas.microsoft.com/office/drawing/2014/main" id="{D5B56DF8-9585-8CAE-E6BF-29B6FFFA0B7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86016" y="148130"/>
            <a:ext cx="558119" cy="687018"/>
          </a:xfrm>
          <a:prstGeom prst="rect">
            <a:avLst/>
          </a:prstGeom>
        </p:spPr>
      </p:pic>
      <p:pic>
        <p:nvPicPr>
          <p:cNvPr id="7" name="Imagen 24">
            <a:extLst>
              <a:ext uri="{FF2B5EF4-FFF2-40B4-BE49-F238E27FC236}">
                <a16:creationId xmlns:a16="http://schemas.microsoft.com/office/drawing/2014/main" id="{760E2959-45F3-8FE4-BCFB-77E122D9FB69}"/>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711279" y="206178"/>
            <a:ext cx="726440" cy="628991"/>
          </a:xfrm>
          <a:prstGeom prst="rect">
            <a:avLst/>
          </a:prstGeom>
        </p:spPr>
      </p:pic>
    </p:spTree>
    <p:extLst>
      <p:ext uri="{BB962C8B-B14F-4D97-AF65-F5344CB8AC3E}">
        <p14:creationId xmlns:p14="http://schemas.microsoft.com/office/powerpoint/2010/main" val="3447516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cstate="email">
            <a:extLst>
              <a:ext uri="{28A0092B-C50C-407E-A947-70E740481C1C}">
                <a14:useLocalDpi xmlns:a14="http://schemas.microsoft.com/office/drawing/2010/main"/>
              </a:ext>
            </a:extLst>
          </a:blip>
          <a:srcRect l="618" t="1295" r="618"/>
          <a:stretch/>
        </p:blipFill>
        <p:spPr>
          <a:xfrm>
            <a:off x="0" y="0"/>
            <a:ext cx="16256000" cy="9144000"/>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84400" y="1295400"/>
            <a:ext cx="11887200" cy="1879600"/>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289300" y="4343400"/>
            <a:ext cx="9677400" cy="1397000"/>
          </a:xfrm>
          <a:prstGeom prst="rect">
            <a:avLst/>
          </a:prstGeom>
        </p:spPr>
      </p:pic>
      <p:pic>
        <p:nvPicPr>
          <p:cNvPr id="2" name="Imagen 1037">
            <a:extLst>
              <a:ext uri="{FF2B5EF4-FFF2-40B4-BE49-F238E27FC236}">
                <a16:creationId xmlns:a16="http://schemas.microsoft.com/office/drawing/2014/main" id="{6A638476-2C31-F83D-CC85-622BB3B5EBB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070600" y="5867400"/>
            <a:ext cx="3556000" cy="20802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p:cNvSpPr/>
          <p:nvPr/>
        </p:nvSpPr>
        <p:spPr>
          <a:xfrm>
            <a:off x="6192502" y="2810641"/>
            <a:ext cx="2997200" cy="2997200"/>
          </a:xfrm>
          <a:prstGeom prst="rect">
            <a:avLst/>
          </a:prstGeom>
          <a:solidFill>
            <a:srgbClr val="68A8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5" name="Rectángulo 14"/>
          <p:cNvSpPr/>
          <p:nvPr/>
        </p:nvSpPr>
        <p:spPr>
          <a:xfrm>
            <a:off x="10835605" y="2810641"/>
            <a:ext cx="2997200" cy="2997200"/>
          </a:xfrm>
          <a:prstGeom prst="rect">
            <a:avLst/>
          </a:prstGeom>
          <a:solidFill>
            <a:srgbClr val="68A8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ángulo 11"/>
          <p:cNvSpPr/>
          <p:nvPr/>
        </p:nvSpPr>
        <p:spPr>
          <a:xfrm>
            <a:off x="1549400" y="2810641"/>
            <a:ext cx="2997200" cy="2997200"/>
          </a:xfrm>
          <a:prstGeom prst="rect">
            <a:avLst/>
          </a:prstGeom>
          <a:solidFill>
            <a:srgbClr val="68A8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TextBox 1"/>
          <p:cNvSpPr txBox="1"/>
          <p:nvPr/>
        </p:nvSpPr>
        <p:spPr>
          <a:xfrm>
            <a:off x="660400" y="6722202"/>
            <a:ext cx="4272003" cy="415498"/>
          </a:xfrm>
          <a:prstGeom prst="rect">
            <a:avLst/>
          </a:prstGeom>
          <a:noFill/>
        </p:spPr>
        <p:txBody>
          <a:bodyPr wrap="none" lIns="0" tIns="0" rIns="0" rtlCol="0" anchor="ctr">
            <a:spAutoFit/>
          </a:bodyPr>
          <a:lstStyle/>
          <a:p>
            <a:pPr marL="0" marR="0" algn="ctr" rtl="0" fontAlgn="base"/>
            <a:r>
              <a:rPr lang="en-US" sz="2400" b="1" i="0" u="none" strike="noStrike" dirty="0">
                <a:solidFill>
                  <a:srgbClr val="F9F9F9"/>
                </a:solidFill>
                <a:effectLst/>
                <a:latin typeface="Lato" panose="020F0502020204030203" pitchFamily="34" charset="0"/>
              </a:rPr>
              <a:t>Overview of Gaming Industry</a:t>
            </a:r>
            <a:endParaRPr lang="en-US" sz="2400" b="1" i="0" u="none" strike="noStrike" dirty="0">
              <a:solidFill>
                <a:srgbClr val="F9F9F9"/>
              </a:solidFill>
              <a:effectLst/>
              <a:latin typeface="Montserrat" panose="00000500000000000000" pitchFamily="2" charset="0"/>
            </a:endParaRPr>
          </a:p>
        </p:txBody>
      </p:sp>
      <p:sp>
        <p:nvSpPr>
          <p:cNvPr id="5" name="TextBox 1"/>
          <p:cNvSpPr txBox="1"/>
          <p:nvPr/>
        </p:nvSpPr>
        <p:spPr>
          <a:xfrm>
            <a:off x="6076174" y="6722202"/>
            <a:ext cx="2923557" cy="415498"/>
          </a:xfrm>
          <a:prstGeom prst="rect">
            <a:avLst/>
          </a:prstGeom>
          <a:noFill/>
        </p:spPr>
        <p:txBody>
          <a:bodyPr wrap="none" lIns="0" tIns="0" rIns="0" rtlCol="0" anchor="ctr">
            <a:spAutoFit/>
          </a:bodyPr>
          <a:lstStyle/>
          <a:p>
            <a:pPr marL="0" marR="0" algn="ctr" rtl="0" fontAlgn="base"/>
            <a:r>
              <a:rPr lang="en-US" sz="2400" b="1" i="0" u="none" strike="noStrike" dirty="0">
                <a:solidFill>
                  <a:schemeClr val="bg1"/>
                </a:solidFill>
                <a:effectLst/>
                <a:latin typeface="Lato" panose="020F0502020204030203" pitchFamily="34" charset="0"/>
              </a:rPr>
              <a:t>Streaming on Twitch</a:t>
            </a:r>
            <a:endParaRPr lang="en-US" sz="2400" b="1" i="0" u="none" strike="noStrike" dirty="0">
              <a:solidFill>
                <a:schemeClr val="bg1"/>
              </a:solidFill>
              <a:effectLst/>
              <a:latin typeface="Montserrat" panose="00000500000000000000" pitchFamily="2" charset="0"/>
            </a:endParaRPr>
          </a:p>
        </p:txBody>
      </p:sp>
      <p:sp>
        <p:nvSpPr>
          <p:cNvPr id="6" name="TextBox 1"/>
          <p:cNvSpPr txBox="1"/>
          <p:nvPr/>
        </p:nvSpPr>
        <p:spPr>
          <a:xfrm>
            <a:off x="11971674" y="6629400"/>
            <a:ext cx="1189428" cy="415498"/>
          </a:xfrm>
          <a:prstGeom prst="rect">
            <a:avLst/>
          </a:prstGeom>
          <a:noFill/>
        </p:spPr>
        <p:txBody>
          <a:bodyPr wrap="none" lIns="0" tIns="0" rIns="0" rtlCol="0" anchor="ctr">
            <a:spAutoFit/>
          </a:bodyPr>
          <a:lstStyle/>
          <a:p>
            <a:pPr marL="0" marR="0" algn="ctr" rtl="0" fontAlgn="base"/>
            <a:r>
              <a:rPr lang="en-US" sz="2400" b="1" i="0" u="none" strike="noStrike" dirty="0">
                <a:solidFill>
                  <a:srgbClr val="F9F9F9"/>
                </a:solidFill>
                <a:effectLst/>
                <a:latin typeface="Lato" panose="020F0502020204030203" pitchFamily="34" charset="0"/>
              </a:rPr>
              <a:t>Esports </a:t>
            </a:r>
            <a:endParaRPr lang="en-US" sz="2400" b="1" i="0" u="none" strike="noStrike" dirty="0">
              <a:solidFill>
                <a:srgbClr val="F9F9F9"/>
              </a:solidFill>
              <a:effectLst/>
              <a:latin typeface="Montserrat" panose="00000500000000000000" pitchFamily="2" charset="0"/>
            </a:endParaRPr>
          </a:p>
        </p:txBody>
      </p:sp>
      <p:sp>
        <p:nvSpPr>
          <p:cNvPr id="7" name="TextBox 1"/>
          <p:cNvSpPr txBox="1"/>
          <p:nvPr/>
        </p:nvSpPr>
        <p:spPr>
          <a:xfrm>
            <a:off x="2045846" y="609600"/>
            <a:ext cx="12153900" cy="866904"/>
          </a:xfrm>
          <a:prstGeom prst="rect">
            <a:avLst/>
          </a:prstGeom>
          <a:noFill/>
        </p:spPr>
        <p:txBody>
          <a:bodyPr wrap="square" lIns="0" tIns="0" rIns="0" rtlCol="0">
            <a:spAutoFit/>
          </a:bodyPr>
          <a:lstStyle/>
          <a:p>
            <a:pPr algn="ctr">
              <a:lnSpc>
                <a:spcPts val="6400"/>
              </a:lnSpc>
              <a:tabLst>
                <a:tab pos="88900" algn="l"/>
              </a:tabLst>
            </a:pPr>
            <a:r>
              <a:rPr lang="en-US" altLang="zh-CN" sz="6000" dirty="0">
                <a:solidFill>
                  <a:srgbClr val="FFFFFF"/>
                </a:solidFill>
                <a:latin typeface="Roboto" pitchFamily="18" charset="0"/>
                <a:cs typeface="Roboto" pitchFamily="18" charset="0"/>
              </a:rPr>
              <a:t>GAMING INDUSTRY ANALYSIS</a:t>
            </a:r>
          </a:p>
        </p:txBody>
      </p:sp>
      <p:sp>
        <p:nvSpPr>
          <p:cNvPr id="11" name="TextBox 10">
            <a:extLst>
              <a:ext uri="{FF2B5EF4-FFF2-40B4-BE49-F238E27FC236}">
                <a16:creationId xmlns:a16="http://schemas.microsoft.com/office/drawing/2014/main" id="{C5337CB2-26C0-7D8D-14C1-678E933A05FB}"/>
              </a:ext>
            </a:extLst>
          </p:cNvPr>
          <p:cNvSpPr txBox="1"/>
          <p:nvPr/>
        </p:nvSpPr>
        <p:spPr>
          <a:xfrm>
            <a:off x="-944880" y="2234168"/>
            <a:ext cx="8138160" cy="461665"/>
          </a:xfrm>
          <a:prstGeom prst="rect">
            <a:avLst/>
          </a:prstGeom>
          <a:noFill/>
        </p:spPr>
        <p:txBody>
          <a:bodyPr wrap="square">
            <a:spAutoFit/>
          </a:bodyPr>
          <a:lstStyle/>
          <a:p>
            <a:pPr marL="0" marR="0" algn="ctr" rtl="0" fontAlgn="base"/>
            <a:r>
              <a:rPr lang="en-US" sz="2400" b="1" i="0" u="none" strike="noStrike" dirty="0">
                <a:solidFill>
                  <a:srgbClr val="F9F9F9"/>
                </a:solidFill>
                <a:effectLst/>
                <a:latin typeface="Lato" panose="020F0502020204030203" pitchFamily="34" charset="0"/>
              </a:rPr>
              <a:t>Section 1 </a:t>
            </a:r>
            <a:endParaRPr lang="en-US" sz="2400" b="1" i="0" u="none" strike="noStrike" dirty="0">
              <a:solidFill>
                <a:srgbClr val="F9F9F9"/>
              </a:solidFill>
              <a:effectLst/>
              <a:latin typeface="Montserrat" panose="00000500000000000000" pitchFamily="2" charset="0"/>
            </a:endParaRPr>
          </a:p>
        </p:txBody>
      </p:sp>
      <p:sp>
        <p:nvSpPr>
          <p:cNvPr id="16" name="TextBox 15">
            <a:extLst>
              <a:ext uri="{FF2B5EF4-FFF2-40B4-BE49-F238E27FC236}">
                <a16:creationId xmlns:a16="http://schemas.microsoft.com/office/drawing/2014/main" id="{7870870A-97D5-D1FA-BBD2-2EC0D819B637}"/>
              </a:ext>
            </a:extLst>
          </p:cNvPr>
          <p:cNvSpPr txBox="1"/>
          <p:nvPr/>
        </p:nvSpPr>
        <p:spPr>
          <a:xfrm>
            <a:off x="3423902" y="2244749"/>
            <a:ext cx="8534400" cy="461665"/>
          </a:xfrm>
          <a:prstGeom prst="rect">
            <a:avLst/>
          </a:prstGeom>
          <a:noFill/>
        </p:spPr>
        <p:txBody>
          <a:bodyPr wrap="square">
            <a:spAutoFit/>
          </a:bodyPr>
          <a:lstStyle/>
          <a:p>
            <a:pPr marL="0" marR="0" algn="ctr" rtl="0" fontAlgn="base"/>
            <a:r>
              <a:rPr lang="en-US" sz="2400" b="1" i="0" u="none" strike="noStrike" dirty="0">
                <a:solidFill>
                  <a:srgbClr val="F9F9F9"/>
                </a:solidFill>
                <a:effectLst/>
                <a:latin typeface="Lato" panose="020F0502020204030203" pitchFamily="34" charset="0"/>
              </a:rPr>
              <a:t>Section  2 </a:t>
            </a:r>
            <a:endParaRPr lang="en-US" sz="2400" b="1" i="0" u="none" strike="noStrike" dirty="0">
              <a:solidFill>
                <a:srgbClr val="F9F9F9"/>
              </a:solidFill>
              <a:effectLst/>
              <a:latin typeface="Montserrat" panose="00000500000000000000" pitchFamily="2" charset="0"/>
            </a:endParaRPr>
          </a:p>
        </p:txBody>
      </p:sp>
      <p:sp>
        <p:nvSpPr>
          <p:cNvPr id="18" name="TextBox 17">
            <a:extLst>
              <a:ext uri="{FF2B5EF4-FFF2-40B4-BE49-F238E27FC236}">
                <a16:creationId xmlns:a16="http://schemas.microsoft.com/office/drawing/2014/main" id="{F866AE4C-B0A9-48C1-A91C-507AF648624C}"/>
              </a:ext>
            </a:extLst>
          </p:cNvPr>
          <p:cNvSpPr txBox="1"/>
          <p:nvPr/>
        </p:nvSpPr>
        <p:spPr>
          <a:xfrm>
            <a:off x="8170743" y="2266411"/>
            <a:ext cx="8534400" cy="461665"/>
          </a:xfrm>
          <a:prstGeom prst="rect">
            <a:avLst/>
          </a:prstGeom>
          <a:noFill/>
        </p:spPr>
        <p:txBody>
          <a:bodyPr wrap="square">
            <a:spAutoFit/>
          </a:bodyPr>
          <a:lstStyle/>
          <a:p>
            <a:pPr marL="0" marR="0" algn="ctr" rtl="0" fontAlgn="base"/>
            <a:r>
              <a:rPr lang="en-US" sz="2400" b="1" i="0" u="none" strike="noStrike" dirty="0">
                <a:solidFill>
                  <a:srgbClr val="F9F9F9"/>
                </a:solidFill>
                <a:effectLst/>
                <a:latin typeface="Lato" panose="020F0502020204030203" pitchFamily="34" charset="0"/>
              </a:rPr>
              <a:t>Section 3 </a:t>
            </a:r>
            <a:endParaRPr lang="en-US" sz="2400" b="1" i="0" u="none" strike="noStrike" dirty="0">
              <a:solidFill>
                <a:srgbClr val="F9F9F9"/>
              </a:solidFill>
              <a:effectLst/>
              <a:latin typeface="Montserrat" panose="00000500000000000000" pitchFamily="2" charset="0"/>
            </a:endParaRPr>
          </a:p>
        </p:txBody>
      </p:sp>
      <p:pic>
        <p:nvPicPr>
          <p:cNvPr id="20" name="Picture 19" descr="A picture containing keyboard, indoor">
            <a:extLst>
              <a:ext uri="{FF2B5EF4-FFF2-40B4-BE49-F238E27FC236}">
                <a16:creationId xmlns:a16="http://schemas.microsoft.com/office/drawing/2014/main" id="{96B69FB4-E072-B2FE-6968-7D2F332FF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338" y="2825882"/>
            <a:ext cx="3845081" cy="3622286"/>
          </a:xfrm>
          <a:prstGeom prst="rect">
            <a:avLst/>
          </a:prstGeom>
        </p:spPr>
      </p:pic>
      <p:pic>
        <p:nvPicPr>
          <p:cNvPr id="24" name="Picture 23" descr="A screenshot of a video game&#10;&#10;Description automatically generated with medium confidence">
            <a:extLst>
              <a:ext uri="{FF2B5EF4-FFF2-40B4-BE49-F238E27FC236}">
                <a16:creationId xmlns:a16="http://schemas.microsoft.com/office/drawing/2014/main" id="{E0442A13-0391-0C15-3F7A-C6DF436753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7799" y="2766146"/>
            <a:ext cx="4457178" cy="3682022"/>
          </a:xfrm>
          <a:prstGeom prst="rect">
            <a:avLst/>
          </a:prstGeom>
        </p:spPr>
      </p:pic>
      <p:pic>
        <p:nvPicPr>
          <p:cNvPr id="26" name="Picture 25" descr="Graphical user interface, application&#10;&#10;Description automatically generated">
            <a:extLst>
              <a:ext uri="{FF2B5EF4-FFF2-40B4-BE49-F238E27FC236}">
                <a16:creationId xmlns:a16="http://schemas.microsoft.com/office/drawing/2014/main" id="{9BD9664B-CC36-39FD-E7F3-A1AB8CF5E2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4759" y="2749738"/>
            <a:ext cx="4206389" cy="36984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p:cNvPicPr>
            <a:picLocks noChangeAspect="1"/>
          </p:cNvPicPr>
          <p:nvPr/>
        </p:nvPicPr>
        <p:blipFill rotWithShape="1">
          <a:blip r:embed="rId2" cstate="email">
            <a:extLst>
              <a:ext uri="{28A0092B-C50C-407E-A947-70E740481C1C}">
                <a14:useLocalDpi xmlns:a14="http://schemas.microsoft.com/office/drawing/2010/main"/>
              </a:ext>
            </a:extLst>
          </a:blip>
          <a:srcRect l="617" t="822" r="719" b="617"/>
          <a:stretch/>
        </p:blipFill>
        <p:spPr>
          <a:xfrm>
            <a:off x="-1" y="-1"/>
            <a:ext cx="16256001" cy="9144001"/>
          </a:xfrm>
          <a:prstGeom prst="rect">
            <a:avLst/>
          </a:prstGeom>
        </p:spPr>
      </p:pic>
      <p:sp>
        <p:nvSpPr>
          <p:cNvPr id="2" name="TextBox 1"/>
          <p:cNvSpPr txBox="1"/>
          <p:nvPr/>
        </p:nvSpPr>
        <p:spPr>
          <a:xfrm>
            <a:off x="15595600" y="8369300"/>
            <a:ext cx="192360" cy="456535"/>
          </a:xfrm>
          <a:prstGeom prst="rect">
            <a:avLst/>
          </a:prstGeom>
          <a:noFill/>
        </p:spPr>
        <p:txBody>
          <a:bodyPr wrap="none" lIns="0" tIns="0" rIns="0" rtlCol="0">
            <a:spAutoFit/>
          </a:bodyPr>
          <a:lstStyle/>
          <a:p>
            <a:pPr marL="0" marR="0" lvl="0" indent="0" algn="l" defTabSz="914400" rtl="0" eaLnBrk="1" fontAlgn="auto" latinLnBrk="0" hangingPunct="1">
              <a:lnSpc>
                <a:spcPts val="3200"/>
              </a:lnSpc>
              <a:spcBef>
                <a:spcPts val="0"/>
              </a:spcBef>
              <a:spcAft>
                <a:spcPts val="0"/>
              </a:spcAft>
              <a:buClrTx/>
              <a:buSzTx/>
              <a:buFontTx/>
              <a:buNone/>
              <a:tabLst/>
              <a:defRPr/>
            </a:pPr>
            <a:r>
              <a:rPr kumimoji="0" lang="en-US" altLang="zh-CN" sz="2500" b="0" i="0" u="none" strike="noStrike" kern="1200" cap="none" spc="0" normalizeH="0" baseline="0" noProof="0" dirty="0">
                <a:ln>
                  <a:noFill/>
                </a:ln>
                <a:solidFill>
                  <a:srgbClr val="FFFFFF"/>
                </a:solidFill>
                <a:effectLst/>
                <a:uLnTx/>
                <a:uFillTx/>
                <a:latin typeface="Roboto Mono" charset="0"/>
                <a:ea typeface="Roboto Mono" charset="0"/>
                <a:cs typeface="Roboto Mono" charset="0"/>
              </a:rPr>
              <a:t>6</a:t>
            </a:r>
          </a:p>
        </p:txBody>
      </p:sp>
      <p:sp>
        <p:nvSpPr>
          <p:cNvPr id="3" name="TextBox 1"/>
          <p:cNvSpPr txBox="1"/>
          <p:nvPr/>
        </p:nvSpPr>
        <p:spPr>
          <a:xfrm>
            <a:off x="1047750" y="660400"/>
            <a:ext cx="14160500" cy="1644937"/>
          </a:xfrm>
          <a:prstGeom prst="rect">
            <a:avLst/>
          </a:prstGeom>
          <a:noFill/>
        </p:spPr>
        <p:txBody>
          <a:bodyPr wrap="square" lIns="0" tIns="0" rIns="0" rtlCol="0">
            <a:spAutoFit/>
          </a:bodyPr>
          <a:lstStyle/>
          <a:p>
            <a:pPr marL="0" marR="0" lvl="0" indent="0" algn="ctr" defTabSz="914400" rtl="0" eaLnBrk="1" fontAlgn="auto" latinLnBrk="0" hangingPunct="1">
              <a:lnSpc>
                <a:spcPts val="64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FFFFFF"/>
                </a:solidFill>
                <a:effectLst/>
                <a:uLnTx/>
                <a:uFillTx/>
                <a:latin typeface="Press Start 2P" charset="0"/>
                <a:ea typeface="Press Start 2P" charset="0"/>
                <a:cs typeface="Press Start 2P" charset="0"/>
              </a:rPr>
              <a:t>SECTION 1</a:t>
            </a:r>
          </a:p>
          <a:p>
            <a:pPr marL="0" marR="0" lvl="0" indent="0" algn="ctr" defTabSz="914400" rtl="0" eaLnBrk="1" fontAlgn="auto" latinLnBrk="0" hangingPunct="1">
              <a:lnSpc>
                <a:spcPts val="64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FFFFFF"/>
                </a:solidFill>
                <a:effectLst/>
                <a:uLnTx/>
                <a:uFillTx/>
                <a:latin typeface="Press Start 2P" charset="0"/>
                <a:ea typeface="Press Start 2P" charset="0"/>
                <a:cs typeface="Press Start 2P" charset="0"/>
              </a:rPr>
              <a:t>OVERVIEW OF GAMING INDUSTRY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117600" y="6750119"/>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3</a:t>
            </a:r>
          </a:p>
        </p:txBody>
      </p:sp>
      <p:sp>
        <p:nvSpPr>
          <p:cNvPr id="17" name="TextBox 1"/>
          <p:cNvSpPr txBox="1"/>
          <p:nvPr/>
        </p:nvSpPr>
        <p:spPr>
          <a:xfrm>
            <a:off x="1117600" y="49276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2</a:t>
            </a:r>
          </a:p>
        </p:txBody>
      </p:sp>
      <p:sp>
        <p:nvSpPr>
          <p:cNvPr id="19" name="TextBox 1"/>
          <p:cNvSpPr txBox="1"/>
          <p:nvPr/>
        </p:nvSpPr>
        <p:spPr>
          <a:xfrm>
            <a:off x="1117600" y="32385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1</a:t>
            </a:r>
          </a:p>
        </p:txBody>
      </p:sp>
      <p:sp>
        <p:nvSpPr>
          <p:cNvPr id="20" name="TextBox 1"/>
          <p:cNvSpPr txBox="1"/>
          <p:nvPr/>
        </p:nvSpPr>
        <p:spPr>
          <a:xfrm>
            <a:off x="10953983" y="67183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6</a:t>
            </a:r>
          </a:p>
        </p:txBody>
      </p:sp>
      <p:sp>
        <p:nvSpPr>
          <p:cNvPr id="21" name="TextBox 1"/>
          <p:cNvSpPr txBox="1"/>
          <p:nvPr/>
        </p:nvSpPr>
        <p:spPr>
          <a:xfrm>
            <a:off x="10953983" y="49911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5</a:t>
            </a:r>
          </a:p>
        </p:txBody>
      </p:sp>
      <p:sp>
        <p:nvSpPr>
          <p:cNvPr id="22" name="TextBox 1"/>
          <p:cNvSpPr txBox="1"/>
          <p:nvPr/>
        </p:nvSpPr>
        <p:spPr>
          <a:xfrm>
            <a:off x="11932888" y="3200400"/>
            <a:ext cx="3173946" cy="879728"/>
          </a:xfrm>
          <a:prstGeom prst="rect">
            <a:avLst/>
          </a:prstGeom>
          <a:noFill/>
        </p:spPr>
        <p:txBody>
          <a:bodyPr wrap="none" lIns="0" tIns="0" rIns="0" rtlCol="0">
            <a:spAutoFit/>
          </a:bodyPr>
          <a:lstStyle/>
          <a:p>
            <a:pPr marL="0" marR="0" lvl="0" indent="0" algn="l" defTabSz="914400" rtl="0" eaLnBrk="1" fontAlgn="auto" latinLnBrk="0" hangingPunct="1">
              <a:lnSpc>
                <a:spcPts val="3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fourth</a:t>
            </a:r>
          </a:p>
          <a:p>
            <a:pPr marL="0" marR="0" lvl="0" indent="0" algn="l" defTabSz="914400" rtl="0" eaLnBrk="1" fontAlgn="auto" latinLnBrk="0" hangingPunct="1">
              <a:lnSpc>
                <a:spcPts val="35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23" name="TextBox 1"/>
          <p:cNvSpPr txBox="1"/>
          <p:nvPr/>
        </p:nvSpPr>
        <p:spPr>
          <a:xfrm>
            <a:off x="10953983" y="32639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4</a:t>
            </a:r>
          </a:p>
        </p:txBody>
      </p:sp>
      <p:sp>
        <p:nvSpPr>
          <p:cNvPr id="26" name="TextBox 1"/>
          <p:cNvSpPr txBox="1"/>
          <p:nvPr/>
        </p:nvSpPr>
        <p:spPr>
          <a:xfrm>
            <a:off x="2032000" y="3360747"/>
            <a:ext cx="2997615" cy="754053"/>
          </a:xfrm>
          <a:prstGeom prst="rect">
            <a:avLst/>
          </a:prstGeom>
          <a:noFill/>
        </p:spPr>
        <p:txBody>
          <a:bodyPr wrap="none" lIns="0" t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first</a:t>
            </a:r>
          </a:p>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29" name="TextBox 1"/>
          <p:cNvSpPr txBox="1"/>
          <p:nvPr/>
        </p:nvSpPr>
        <p:spPr>
          <a:xfrm>
            <a:off x="11932888" y="4971301"/>
            <a:ext cx="2997615" cy="892552"/>
          </a:xfrm>
          <a:prstGeom prst="rect">
            <a:avLst/>
          </a:prstGeom>
          <a:noFill/>
        </p:spPr>
        <p:txBody>
          <a:bodyPr wrap="none" lIns="0" tIns="0" rIns="0" rtlCol="0">
            <a:spAutoFit/>
          </a:bodyPr>
          <a:lstStyle/>
          <a:p>
            <a:pPr marL="0" marR="0" lvl="0" indent="0" algn="l" defTabSz="914400" rtl="0" eaLnBrk="1" fontAlgn="auto" latinLnBrk="0" hangingPunct="1">
              <a:lnSpc>
                <a:spcPts val="31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fifth</a:t>
            </a:r>
          </a:p>
          <a:p>
            <a:pPr marL="0" marR="0" lvl="0" indent="0" algn="l" defTabSz="914400" rtl="0" eaLnBrk="1" fontAlgn="auto" latinLnBrk="0" hangingPunct="1">
              <a:lnSpc>
                <a:spcPts val="35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5" name="Add-in 24" title="Web Viewer">
                <a:extLst>
                  <a:ext uri="{FF2B5EF4-FFF2-40B4-BE49-F238E27FC236}">
                    <a16:creationId xmlns:a16="http://schemas.microsoft.com/office/drawing/2014/main" id="{95C79AEF-735C-B22C-3ECB-C1FCD80AE615}"/>
                  </a:ext>
                </a:extLst>
              </p:cNvPr>
              <p:cNvGraphicFramePr>
                <a:graphicFrameLocks noGrp="1"/>
              </p:cNvGraphicFramePr>
              <p:nvPr/>
            </p:nvGraphicFramePr>
            <p:xfrm>
              <a:off x="317500" y="1702132"/>
              <a:ext cx="9144000" cy="6577936"/>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5" name="Add-in 24" title="Web Viewer">
                <a:extLst>
                  <a:ext uri="{FF2B5EF4-FFF2-40B4-BE49-F238E27FC236}">
                    <a16:creationId xmlns:a16="http://schemas.microsoft.com/office/drawing/2014/main" id="{95C79AEF-735C-B22C-3ECB-C1FCD80AE615}"/>
                  </a:ext>
                </a:extLst>
              </p:cNvPr>
              <p:cNvPicPr>
                <a:picLocks noGrp="1" noRot="1" noChangeAspect="1" noMove="1" noResize="1" noEditPoints="1" noAdjustHandles="1" noChangeArrowheads="1" noChangeShapeType="1"/>
              </p:cNvPicPr>
              <p:nvPr/>
            </p:nvPicPr>
            <p:blipFill>
              <a:blip r:embed="rId3"/>
              <a:stretch>
                <a:fillRect/>
              </a:stretch>
            </p:blipFill>
            <p:spPr>
              <a:xfrm>
                <a:off x="317500" y="1702132"/>
                <a:ext cx="9144000" cy="6577936"/>
              </a:xfrm>
              <a:prstGeom prst="rect">
                <a:avLst/>
              </a:prstGeom>
            </p:spPr>
          </p:pic>
        </mc:Fallback>
      </mc:AlternateContent>
      <p:sp>
        <p:nvSpPr>
          <p:cNvPr id="31" name="TextBox 30">
            <a:extLst>
              <a:ext uri="{FF2B5EF4-FFF2-40B4-BE49-F238E27FC236}">
                <a16:creationId xmlns:a16="http://schemas.microsoft.com/office/drawing/2014/main" id="{09524D72-8ECB-70B2-CE45-9CBC549D073F}"/>
              </a:ext>
            </a:extLst>
          </p:cNvPr>
          <p:cNvSpPr txBox="1"/>
          <p:nvPr/>
        </p:nvSpPr>
        <p:spPr>
          <a:xfrm>
            <a:off x="10149114" y="3186197"/>
            <a:ext cx="5645334"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Montserrat" pitchFamily="2" charset="77"/>
                <a:ea typeface="+mn-ea"/>
                <a:cs typeface="+mn-cs"/>
              </a:rPr>
              <a:t>The race chart shows growth in the gaming industry from 1977-2020, with Activision publishing the most games at 1024, followed by Ubisoft at 950 and Electronic Arts at 829.</a:t>
            </a:r>
          </a:p>
        </p:txBody>
      </p:sp>
      <p:sp>
        <p:nvSpPr>
          <p:cNvPr id="32" name="TextBox 31">
            <a:extLst>
              <a:ext uri="{FF2B5EF4-FFF2-40B4-BE49-F238E27FC236}">
                <a16:creationId xmlns:a16="http://schemas.microsoft.com/office/drawing/2014/main" id="{B326EC61-4F37-A726-584E-5A863DD6164A}"/>
              </a:ext>
            </a:extLst>
          </p:cNvPr>
          <p:cNvSpPr txBox="1"/>
          <p:nvPr/>
        </p:nvSpPr>
        <p:spPr>
          <a:xfrm>
            <a:off x="965200" y="700351"/>
            <a:ext cx="1467503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Visualizing the Growth and Dominance of Publishers</a:t>
            </a:r>
            <a:endParaRPr kumimoji="0" lang="en-US" sz="40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2" name="Imagen 29">
            <a:extLst>
              <a:ext uri="{FF2B5EF4-FFF2-40B4-BE49-F238E27FC236}">
                <a16:creationId xmlns:a16="http://schemas.microsoft.com/office/drawing/2014/main" id="{1804D0F3-6B2A-B1F1-6BA8-2DF44B72B91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0175" y="512088"/>
            <a:ext cx="1192225" cy="93604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117600" y="6750119"/>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3</a:t>
            </a:r>
          </a:p>
        </p:txBody>
      </p:sp>
      <p:sp>
        <p:nvSpPr>
          <p:cNvPr id="17" name="TextBox 1"/>
          <p:cNvSpPr txBox="1"/>
          <p:nvPr/>
        </p:nvSpPr>
        <p:spPr>
          <a:xfrm>
            <a:off x="1117600" y="49276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2</a:t>
            </a:r>
          </a:p>
        </p:txBody>
      </p:sp>
      <p:sp>
        <p:nvSpPr>
          <p:cNvPr id="19" name="TextBox 1"/>
          <p:cNvSpPr txBox="1"/>
          <p:nvPr/>
        </p:nvSpPr>
        <p:spPr>
          <a:xfrm>
            <a:off x="1117600" y="32385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1</a:t>
            </a:r>
          </a:p>
        </p:txBody>
      </p:sp>
      <p:sp>
        <p:nvSpPr>
          <p:cNvPr id="20" name="TextBox 1"/>
          <p:cNvSpPr txBox="1"/>
          <p:nvPr/>
        </p:nvSpPr>
        <p:spPr>
          <a:xfrm>
            <a:off x="10953983" y="67183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6</a:t>
            </a:r>
          </a:p>
        </p:txBody>
      </p:sp>
      <p:sp>
        <p:nvSpPr>
          <p:cNvPr id="21" name="TextBox 1"/>
          <p:cNvSpPr txBox="1"/>
          <p:nvPr/>
        </p:nvSpPr>
        <p:spPr>
          <a:xfrm>
            <a:off x="10953983" y="49911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5</a:t>
            </a:r>
          </a:p>
        </p:txBody>
      </p:sp>
      <p:sp>
        <p:nvSpPr>
          <p:cNvPr id="22" name="TextBox 1"/>
          <p:cNvSpPr txBox="1"/>
          <p:nvPr/>
        </p:nvSpPr>
        <p:spPr>
          <a:xfrm>
            <a:off x="11932888" y="3200400"/>
            <a:ext cx="3173946" cy="879728"/>
          </a:xfrm>
          <a:prstGeom prst="rect">
            <a:avLst/>
          </a:prstGeom>
          <a:noFill/>
        </p:spPr>
        <p:txBody>
          <a:bodyPr wrap="none" lIns="0" tIns="0" rIns="0" rtlCol="0">
            <a:spAutoFit/>
          </a:bodyPr>
          <a:lstStyle/>
          <a:p>
            <a:pPr marL="0" marR="0" lvl="0" indent="0" algn="l" defTabSz="914400" rtl="0" eaLnBrk="1" fontAlgn="auto" latinLnBrk="0" hangingPunct="1">
              <a:lnSpc>
                <a:spcPts val="3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fourth</a:t>
            </a:r>
          </a:p>
          <a:p>
            <a:pPr marL="0" marR="0" lvl="0" indent="0" algn="l" defTabSz="914400" rtl="0" eaLnBrk="1" fontAlgn="auto" latinLnBrk="0" hangingPunct="1">
              <a:lnSpc>
                <a:spcPts val="35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23" name="TextBox 1"/>
          <p:cNvSpPr txBox="1"/>
          <p:nvPr/>
        </p:nvSpPr>
        <p:spPr>
          <a:xfrm>
            <a:off x="10953983" y="32639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4</a:t>
            </a:r>
          </a:p>
        </p:txBody>
      </p:sp>
      <p:sp>
        <p:nvSpPr>
          <p:cNvPr id="26" name="TextBox 1"/>
          <p:cNvSpPr txBox="1"/>
          <p:nvPr/>
        </p:nvSpPr>
        <p:spPr>
          <a:xfrm>
            <a:off x="2032000" y="3360747"/>
            <a:ext cx="2997615" cy="754053"/>
          </a:xfrm>
          <a:prstGeom prst="rect">
            <a:avLst/>
          </a:prstGeom>
          <a:noFill/>
        </p:spPr>
        <p:txBody>
          <a:bodyPr wrap="none" lIns="0" t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first</a:t>
            </a:r>
          </a:p>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27" name="TextBox 1"/>
          <p:cNvSpPr txBox="1"/>
          <p:nvPr/>
        </p:nvSpPr>
        <p:spPr>
          <a:xfrm>
            <a:off x="2032000" y="4953000"/>
            <a:ext cx="3173946" cy="754053"/>
          </a:xfrm>
          <a:prstGeom prst="rect">
            <a:avLst/>
          </a:prstGeom>
          <a:noFill/>
        </p:spPr>
        <p:txBody>
          <a:bodyPr wrap="none" lIns="0" t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second</a:t>
            </a:r>
          </a:p>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28" name="TextBox 1"/>
          <p:cNvSpPr txBox="1"/>
          <p:nvPr/>
        </p:nvSpPr>
        <p:spPr>
          <a:xfrm>
            <a:off x="2032000" y="6692950"/>
            <a:ext cx="2997615" cy="754053"/>
          </a:xfrm>
          <a:prstGeom prst="rect">
            <a:avLst/>
          </a:prstGeom>
          <a:noFill/>
        </p:spPr>
        <p:txBody>
          <a:bodyPr wrap="none" lIns="0" t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third</a:t>
            </a:r>
          </a:p>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29" name="TextBox 1"/>
          <p:cNvSpPr txBox="1"/>
          <p:nvPr/>
        </p:nvSpPr>
        <p:spPr>
          <a:xfrm>
            <a:off x="11932888" y="4971301"/>
            <a:ext cx="2997615" cy="892552"/>
          </a:xfrm>
          <a:prstGeom prst="rect">
            <a:avLst/>
          </a:prstGeom>
          <a:noFill/>
        </p:spPr>
        <p:txBody>
          <a:bodyPr wrap="none" lIns="0" tIns="0" rIns="0" rtlCol="0">
            <a:spAutoFit/>
          </a:bodyPr>
          <a:lstStyle/>
          <a:p>
            <a:pPr marL="0" marR="0" lvl="0" indent="0" algn="l" defTabSz="914400" rtl="0" eaLnBrk="1" fontAlgn="auto" latinLnBrk="0" hangingPunct="1">
              <a:lnSpc>
                <a:spcPts val="31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fifth</a:t>
            </a:r>
          </a:p>
          <a:p>
            <a:pPr marL="0" marR="0" lvl="0" indent="0" algn="l" defTabSz="914400" rtl="0" eaLnBrk="1" fontAlgn="auto" latinLnBrk="0" hangingPunct="1">
              <a:lnSpc>
                <a:spcPts val="35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30" name="TextBox 1"/>
          <p:cNvSpPr txBox="1"/>
          <p:nvPr/>
        </p:nvSpPr>
        <p:spPr>
          <a:xfrm>
            <a:off x="11932888" y="6663328"/>
            <a:ext cx="2997615" cy="956672"/>
          </a:xfrm>
          <a:prstGeom prst="rect">
            <a:avLst/>
          </a:prstGeom>
          <a:noFill/>
        </p:spPr>
        <p:txBody>
          <a:bodyPr wrap="none" lIns="0" tIns="0" rIns="0" rtlCol="0">
            <a:spAutoFit/>
          </a:bodyPr>
          <a:lstStyle/>
          <a:p>
            <a:pPr marL="0" marR="0" lvl="0" indent="0" algn="l" defTabSz="914400" rtl="0" eaLnBrk="1" fontAlgn="auto" latinLnBrk="0" hangingPunct="1">
              <a:lnSpc>
                <a:spcPts val="36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a:ln>
                  <a:noFill/>
                </a:ln>
                <a:solidFill>
                  <a:srgbClr val="3F5571"/>
                </a:solidFill>
                <a:effectLst/>
                <a:uLnTx/>
                <a:uFillTx/>
                <a:latin typeface="Roboto Mono" charset="0"/>
                <a:ea typeface="Roboto Mono" charset="0"/>
                <a:cs typeface="Roboto Mono" charset="0"/>
              </a:rPr>
              <a:t>This </a:t>
            </a: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is the sixth</a:t>
            </a:r>
          </a:p>
          <a:p>
            <a:pPr marL="0" marR="0" lvl="0" indent="0" algn="l" defTabSz="914400" rtl="0" eaLnBrk="1" fontAlgn="auto" latinLnBrk="0" hangingPunct="1">
              <a:lnSpc>
                <a:spcPts val="35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3" name="Add-in 2" title="Web Viewer">
                <a:extLst>
                  <a:ext uri="{FF2B5EF4-FFF2-40B4-BE49-F238E27FC236}">
                    <a16:creationId xmlns:a16="http://schemas.microsoft.com/office/drawing/2014/main" id="{160EC549-2B41-74E1-454D-FAA71507B399}"/>
                  </a:ext>
                </a:extLst>
              </p:cNvPr>
              <p:cNvGraphicFramePr>
                <a:graphicFrameLocks noGrp="1"/>
              </p:cNvGraphicFramePr>
              <p:nvPr>
                <p:extLst>
                  <p:ext uri="{D42A27DB-BD31-4B8C-83A1-F6EECF244321}">
                    <p14:modId xmlns:p14="http://schemas.microsoft.com/office/powerpoint/2010/main" val="867776099"/>
                  </p:ext>
                </p:extLst>
              </p:nvPr>
            </p:nvGraphicFramePr>
            <p:xfrm>
              <a:off x="431800" y="2085131"/>
              <a:ext cx="9144000" cy="681163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3" name="Add-in 2" title="Web Viewer">
                <a:extLst>
                  <a:ext uri="{FF2B5EF4-FFF2-40B4-BE49-F238E27FC236}">
                    <a16:creationId xmlns:a16="http://schemas.microsoft.com/office/drawing/2014/main" id="{160EC549-2B41-74E1-454D-FAA71507B399}"/>
                  </a:ext>
                </a:extLst>
              </p:cNvPr>
              <p:cNvPicPr>
                <a:picLocks noGrp="1" noRot="1" noChangeAspect="1" noMove="1" noResize="1" noEditPoints="1" noAdjustHandles="1" noChangeArrowheads="1" noChangeShapeType="1"/>
              </p:cNvPicPr>
              <p:nvPr/>
            </p:nvPicPr>
            <p:blipFill>
              <a:blip r:embed="rId3"/>
              <a:stretch>
                <a:fillRect/>
              </a:stretch>
            </p:blipFill>
            <p:spPr>
              <a:xfrm>
                <a:off x="431800" y="2085131"/>
                <a:ext cx="9144000" cy="6811635"/>
              </a:xfrm>
              <a:prstGeom prst="rect">
                <a:avLst/>
              </a:prstGeom>
            </p:spPr>
          </p:pic>
        </mc:Fallback>
      </mc:AlternateContent>
      <p:sp>
        <p:nvSpPr>
          <p:cNvPr id="4" name="TextBox 3">
            <a:extLst>
              <a:ext uri="{FF2B5EF4-FFF2-40B4-BE49-F238E27FC236}">
                <a16:creationId xmlns:a16="http://schemas.microsoft.com/office/drawing/2014/main" id="{532CBA07-CAB5-CF5F-AE84-BB7C7315B0DC}"/>
              </a:ext>
            </a:extLst>
          </p:cNvPr>
          <p:cNvSpPr txBox="1"/>
          <p:nvPr/>
        </p:nvSpPr>
        <p:spPr>
          <a:xfrm>
            <a:off x="582986" y="816114"/>
            <a:ext cx="1553794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An Overview of Publishers and Platforms</a:t>
            </a:r>
            <a:endParaRPr kumimoji="0" lang="en-US" sz="4000" b="0"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5" name="TextBox 4">
            <a:extLst>
              <a:ext uri="{FF2B5EF4-FFF2-40B4-BE49-F238E27FC236}">
                <a16:creationId xmlns:a16="http://schemas.microsoft.com/office/drawing/2014/main" id="{A5D05A32-CAB3-A32B-7913-529B8C573B90}"/>
              </a:ext>
            </a:extLst>
          </p:cNvPr>
          <p:cNvSpPr txBox="1"/>
          <p:nvPr/>
        </p:nvSpPr>
        <p:spPr>
          <a:xfrm>
            <a:off x="9880600" y="3488125"/>
            <a:ext cx="6172200"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Montserrat" pitchFamily="2" charset="77"/>
                <a:ea typeface="+mn-ea"/>
                <a:cs typeface="+mn-cs"/>
              </a:rPr>
              <a:t>The gaming industry's dynamics, reveals the dominant publishers and platforms, including Electronic Arts and PlayStation 2, while Nintendo releases fewer games on multiple platforms.</a:t>
            </a:r>
          </a:p>
        </p:txBody>
      </p:sp>
      <p:sp>
        <p:nvSpPr>
          <p:cNvPr id="2" name="Freeform 3">
            <a:extLst>
              <a:ext uri="{FF2B5EF4-FFF2-40B4-BE49-F238E27FC236}">
                <a16:creationId xmlns:a16="http://schemas.microsoft.com/office/drawing/2014/main" id="{9397140A-6C8B-E44F-3625-CA0DC10FA6D1}"/>
              </a:ext>
            </a:extLst>
          </p:cNvPr>
          <p:cNvSpPr/>
          <p:nvPr/>
        </p:nvSpPr>
        <p:spPr>
          <a:xfrm>
            <a:off x="1117600" y="967077"/>
            <a:ext cx="336334" cy="416737"/>
          </a:xfrm>
          <a:custGeom>
            <a:avLst/>
            <a:gdLst>
              <a:gd name="connsiteX0" fmla="*/ 271285 w 336334"/>
              <a:gd name="connsiteY0" fmla="*/ 187121 h 416737"/>
              <a:gd name="connsiteX1" fmla="*/ 290233 w 336334"/>
              <a:gd name="connsiteY1" fmla="*/ 122072 h 416737"/>
              <a:gd name="connsiteX2" fmla="*/ 168161 w 336334"/>
              <a:gd name="connsiteY2" fmla="*/ 0 h 416737"/>
              <a:gd name="connsiteX3" fmla="*/ 46101 w 336334"/>
              <a:gd name="connsiteY3" fmla="*/ 122072 h 416737"/>
              <a:gd name="connsiteX4" fmla="*/ 65100 w 336334"/>
              <a:gd name="connsiteY4" fmla="*/ 187197 h 416737"/>
              <a:gd name="connsiteX5" fmla="*/ 0 w 336334"/>
              <a:gd name="connsiteY5" fmla="*/ 319798 h 416737"/>
              <a:gd name="connsiteX6" fmla="*/ 0 w 336334"/>
              <a:gd name="connsiteY6" fmla="*/ 342976 h 416737"/>
              <a:gd name="connsiteX7" fmla="*/ 168161 w 336334"/>
              <a:gd name="connsiteY7" fmla="*/ 416737 h 416737"/>
              <a:gd name="connsiteX8" fmla="*/ 336334 w 336334"/>
              <a:gd name="connsiteY8" fmla="*/ 342976 h 416737"/>
              <a:gd name="connsiteX9" fmla="*/ 336334 w 336334"/>
              <a:gd name="connsiteY9" fmla="*/ 319798 h 416737"/>
              <a:gd name="connsiteX10" fmla="*/ 287147 w 336334"/>
              <a:gd name="connsiteY10" fmla="*/ 200939 h 416737"/>
              <a:gd name="connsiteX11" fmla="*/ 271285 w 336334"/>
              <a:gd name="connsiteY11" fmla="*/ 187121 h 41673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336334" h="416737">
                <a:moveTo>
                  <a:pt x="271285" y="187121"/>
                </a:moveTo>
                <a:cubicBezTo>
                  <a:pt x="283223" y="168262"/>
                  <a:pt x="290233" y="145999"/>
                  <a:pt x="290233" y="122072"/>
                </a:cubicBezTo>
                <a:cubicBezTo>
                  <a:pt x="290233" y="54762"/>
                  <a:pt x="235484" y="0"/>
                  <a:pt x="168161" y="0"/>
                </a:cubicBezTo>
                <a:cubicBezTo>
                  <a:pt x="100851" y="0"/>
                  <a:pt x="46101" y="54762"/>
                  <a:pt x="46101" y="122072"/>
                </a:cubicBezTo>
                <a:cubicBezTo>
                  <a:pt x="46101" y="146037"/>
                  <a:pt x="53137" y="168338"/>
                  <a:pt x="65100" y="187197"/>
                </a:cubicBezTo>
                <a:cubicBezTo>
                  <a:pt x="25565" y="218008"/>
                  <a:pt x="0" y="265925"/>
                  <a:pt x="0" y="319798"/>
                </a:cubicBezTo>
                <a:lnTo>
                  <a:pt x="0" y="342976"/>
                </a:lnTo>
                <a:cubicBezTo>
                  <a:pt x="0" y="411416"/>
                  <a:pt x="128714" y="416737"/>
                  <a:pt x="168161" y="416737"/>
                </a:cubicBezTo>
                <a:cubicBezTo>
                  <a:pt x="207607" y="416737"/>
                  <a:pt x="336334" y="411416"/>
                  <a:pt x="336334" y="342976"/>
                </a:cubicBezTo>
                <a:lnTo>
                  <a:pt x="336334" y="319798"/>
                </a:lnTo>
                <a:cubicBezTo>
                  <a:pt x="336334" y="274878"/>
                  <a:pt x="318872" y="232663"/>
                  <a:pt x="287147" y="200939"/>
                </a:cubicBezTo>
                <a:cubicBezTo>
                  <a:pt x="282130" y="195935"/>
                  <a:pt x="276783" y="191401"/>
                  <a:pt x="271285" y="187121"/>
                </a:cubicBez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a:extLst>
              <a:ext uri="{FF2B5EF4-FFF2-40B4-BE49-F238E27FC236}">
                <a16:creationId xmlns:a16="http://schemas.microsoft.com/office/drawing/2014/main" id="{7A709234-22DA-719F-A1E8-0CA5E8476210}"/>
              </a:ext>
            </a:extLst>
          </p:cNvPr>
          <p:cNvSpPr/>
          <p:nvPr/>
        </p:nvSpPr>
        <p:spPr>
          <a:xfrm>
            <a:off x="1474851" y="967077"/>
            <a:ext cx="336332" cy="416737"/>
          </a:xfrm>
          <a:custGeom>
            <a:avLst/>
            <a:gdLst>
              <a:gd name="connsiteX0" fmla="*/ 271284 w 336332"/>
              <a:gd name="connsiteY0" fmla="*/ 187121 h 416737"/>
              <a:gd name="connsiteX1" fmla="*/ 290231 w 336332"/>
              <a:gd name="connsiteY1" fmla="*/ 122072 h 416737"/>
              <a:gd name="connsiteX2" fmla="*/ 168160 w 336332"/>
              <a:gd name="connsiteY2" fmla="*/ 0 h 416737"/>
              <a:gd name="connsiteX3" fmla="*/ 46087 w 336332"/>
              <a:gd name="connsiteY3" fmla="*/ 122072 h 416737"/>
              <a:gd name="connsiteX4" fmla="*/ 65099 w 336332"/>
              <a:gd name="connsiteY4" fmla="*/ 187210 h 416737"/>
              <a:gd name="connsiteX5" fmla="*/ 0 w 336332"/>
              <a:gd name="connsiteY5" fmla="*/ 319798 h 416737"/>
              <a:gd name="connsiteX6" fmla="*/ 0 w 336332"/>
              <a:gd name="connsiteY6" fmla="*/ 342976 h 416737"/>
              <a:gd name="connsiteX7" fmla="*/ 168160 w 336332"/>
              <a:gd name="connsiteY7" fmla="*/ 416737 h 416737"/>
              <a:gd name="connsiteX8" fmla="*/ 336332 w 336332"/>
              <a:gd name="connsiteY8" fmla="*/ 342976 h 416737"/>
              <a:gd name="connsiteX9" fmla="*/ 336332 w 336332"/>
              <a:gd name="connsiteY9" fmla="*/ 319798 h 416737"/>
              <a:gd name="connsiteX10" fmla="*/ 287146 w 336332"/>
              <a:gd name="connsiteY10" fmla="*/ 200939 h 416737"/>
              <a:gd name="connsiteX11" fmla="*/ 271284 w 336332"/>
              <a:gd name="connsiteY11" fmla="*/ 187121 h 41673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336332" h="416737">
                <a:moveTo>
                  <a:pt x="271284" y="187121"/>
                </a:moveTo>
                <a:cubicBezTo>
                  <a:pt x="283209" y="168262"/>
                  <a:pt x="290231" y="145999"/>
                  <a:pt x="290231" y="122072"/>
                </a:cubicBezTo>
                <a:cubicBezTo>
                  <a:pt x="290231" y="54762"/>
                  <a:pt x="235470" y="0"/>
                  <a:pt x="168160" y="0"/>
                </a:cubicBezTo>
                <a:cubicBezTo>
                  <a:pt x="100849" y="0"/>
                  <a:pt x="46087" y="54762"/>
                  <a:pt x="46087" y="122072"/>
                </a:cubicBezTo>
                <a:cubicBezTo>
                  <a:pt x="46087" y="146037"/>
                  <a:pt x="53123" y="168338"/>
                  <a:pt x="65099" y="187210"/>
                </a:cubicBezTo>
                <a:cubicBezTo>
                  <a:pt x="25564" y="218008"/>
                  <a:pt x="0" y="265925"/>
                  <a:pt x="0" y="319798"/>
                </a:cubicBezTo>
                <a:lnTo>
                  <a:pt x="0" y="342976"/>
                </a:lnTo>
                <a:cubicBezTo>
                  <a:pt x="0" y="411416"/>
                  <a:pt x="128714" y="416737"/>
                  <a:pt x="168160" y="416737"/>
                </a:cubicBezTo>
                <a:cubicBezTo>
                  <a:pt x="207605" y="416737"/>
                  <a:pt x="336332" y="411416"/>
                  <a:pt x="336332" y="342976"/>
                </a:cubicBezTo>
                <a:lnTo>
                  <a:pt x="336332" y="319798"/>
                </a:lnTo>
                <a:cubicBezTo>
                  <a:pt x="336332" y="274878"/>
                  <a:pt x="318870" y="232663"/>
                  <a:pt x="287146" y="200939"/>
                </a:cubicBezTo>
                <a:cubicBezTo>
                  <a:pt x="282130" y="195935"/>
                  <a:pt x="276783" y="191401"/>
                  <a:pt x="271284" y="187121"/>
                </a:cubicBez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Agrupar 292">
            <a:extLst>
              <a:ext uri="{FF2B5EF4-FFF2-40B4-BE49-F238E27FC236}">
                <a16:creationId xmlns:a16="http://schemas.microsoft.com/office/drawing/2014/main" id="{6D06338E-5C47-8B25-48FF-01898F92EB8E}"/>
              </a:ext>
            </a:extLst>
          </p:cNvPr>
          <p:cNvGrpSpPr/>
          <p:nvPr/>
        </p:nvGrpSpPr>
        <p:grpSpPr>
          <a:xfrm>
            <a:off x="437494" y="1001467"/>
            <a:ext cx="1339299" cy="347960"/>
            <a:chOff x="11982078" y="2929990"/>
            <a:chExt cx="1339299" cy="347960"/>
          </a:xfrm>
          <a:solidFill>
            <a:srgbClr val="EB7700"/>
          </a:solidFill>
        </p:grpSpPr>
        <p:sp>
          <p:nvSpPr>
            <p:cNvPr id="8" name="Freeform 3">
              <a:extLst>
                <a:ext uri="{FF2B5EF4-FFF2-40B4-BE49-F238E27FC236}">
                  <a16:creationId xmlns:a16="http://schemas.microsoft.com/office/drawing/2014/main" id="{511BA5B7-AB4E-98A1-C58B-06FC075F11E4}"/>
                </a:ext>
              </a:extLst>
            </p:cNvPr>
            <p:cNvSpPr/>
            <p:nvPr/>
          </p:nvSpPr>
          <p:spPr>
            <a:xfrm>
              <a:off x="12028174" y="2929990"/>
              <a:ext cx="175374" cy="175374"/>
            </a:xfrm>
            <a:custGeom>
              <a:avLst/>
              <a:gdLst>
                <a:gd name="connsiteX0" fmla="*/ 175374 w 175374"/>
                <a:gd name="connsiteY0" fmla="*/ 87680 h 175374"/>
                <a:gd name="connsiteX1" fmla="*/ 87680 w 175374"/>
                <a:gd name="connsiteY1" fmla="*/ 175374 h 175374"/>
                <a:gd name="connsiteX2" fmla="*/ 0 w 175374"/>
                <a:gd name="connsiteY2" fmla="*/ 87680 h 175374"/>
                <a:gd name="connsiteX3" fmla="*/ 87680 w 175374"/>
                <a:gd name="connsiteY3" fmla="*/ 0 h 175374"/>
                <a:gd name="connsiteX4" fmla="*/ 175374 w 175374"/>
                <a:gd name="connsiteY4" fmla="*/ 87680 h 1753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5374" h="175374">
                  <a:moveTo>
                    <a:pt x="175374" y="87680"/>
                  </a:moveTo>
                  <a:cubicBezTo>
                    <a:pt x="175374" y="136106"/>
                    <a:pt x="136118" y="175374"/>
                    <a:pt x="87680" y="175374"/>
                  </a:cubicBezTo>
                  <a:cubicBezTo>
                    <a:pt x="39255" y="175374"/>
                    <a:pt x="0" y="136106"/>
                    <a:pt x="0" y="87680"/>
                  </a:cubicBezTo>
                  <a:cubicBezTo>
                    <a:pt x="0" y="39255"/>
                    <a:pt x="39255" y="0"/>
                    <a:pt x="87680" y="0"/>
                  </a:cubicBezTo>
                  <a:cubicBezTo>
                    <a:pt x="136118" y="0"/>
                    <a:pt x="175374" y="39255"/>
                    <a:pt x="175374" y="87680"/>
                  </a:cubicBez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a:extLst>
                <a:ext uri="{FF2B5EF4-FFF2-40B4-BE49-F238E27FC236}">
                  <a16:creationId xmlns:a16="http://schemas.microsoft.com/office/drawing/2014/main" id="{CF5546DA-1A8B-597D-976E-D1FBB410A2B8}"/>
                </a:ext>
              </a:extLst>
            </p:cNvPr>
            <p:cNvSpPr/>
            <p:nvPr/>
          </p:nvSpPr>
          <p:spPr>
            <a:xfrm>
              <a:off x="11982078" y="3081621"/>
              <a:ext cx="267563" cy="196329"/>
            </a:xfrm>
            <a:custGeom>
              <a:avLst/>
              <a:gdLst>
                <a:gd name="connsiteX0" fmla="*/ 267563 w 267563"/>
                <a:gd name="connsiteY0" fmla="*/ 133781 h 196329"/>
                <a:gd name="connsiteX1" fmla="*/ 267563 w 267563"/>
                <a:gd name="connsiteY1" fmla="*/ 156959 h 196329"/>
                <a:gd name="connsiteX2" fmla="*/ 133781 w 267563"/>
                <a:gd name="connsiteY2" fmla="*/ 196329 h 196329"/>
                <a:gd name="connsiteX3" fmla="*/ 0 w 267563"/>
                <a:gd name="connsiteY3" fmla="*/ 156959 h 196329"/>
                <a:gd name="connsiteX4" fmla="*/ 0 w 267563"/>
                <a:gd name="connsiteY4" fmla="*/ 133781 h 196329"/>
                <a:gd name="connsiteX5" fmla="*/ 133781 w 267563"/>
                <a:gd name="connsiteY5" fmla="*/ 0 h 196329"/>
                <a:gd name="connsiteX6" fmla="*/ 228447 w 267563"/>
                <a:gd name="connsiteY6" fmla="*/ 39242 h 196329"/>
                <a:gd name="connsiteX7" fmla="*/ 267563 w 267563"/>
                <a:gd name="connsiteY7" fmla="*/ 133781 h 19632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67563" h="196329">
                  <a:moveTo>
                    <a:pt x="267563" y="133781"/>
                  </a:moveTo>
                  <a:lnTo>
                    <a:pt x="267563" y="156959"/>
                  </a:lnTo>
                  <a:cubicBezTo>
                    <a:pt x="267563" y="178727"/>
                    <a:pt x="207733" y="196329"/>
                    <a:pt x="133781" y="196329"/>
                  </a:cubicBezTo>
                  <a:cubicBezTo>
                    <a:pt x="59829" y="196329"/>
                    <a:pt x="0" y="178727"/>
                    <a:pt x="0" y="156959"/>
                  </a:cubicBezTo>
                  <a:lnTo>
                    <a:pt x="0" y="133781"/>
                  </a:lnTo>
                  <a:cubicBezTo>
                    <a:pt x="0" y="59969"/>
                    <a:pt x="59829" y="0"/>
                    <a:pt x="133781" y="0"/>
                  </a:cubicBezTo>
                  <a:cubicBezTo>
                    <a:pt x="170815" y="0"/>
                    <a:pt x="204228" y="15011"/>
                    <a:pt x="228447" y="39242"/>
                  </a:cubicBezTo>
                  <a:cubicBezTo>
                    <a:pt x="252666" y="63449"/>
                    <a:pt x="267563" y="96875"/>
                    <a:pt x="267563" y="133781"/>
                  </a:cubicBez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a:extLst>
                <a:ext uri="{FF2B5EF4-FFF2-40B4-BE49-F238E27FC236}">
                  <a16:creationId xmlns:a16="http://schemas.microsoft.com/office/drawing/2014/main" id="{70FC82DB-079B-D0E8-F170-5FB9E6B9E419}"/>
                </a:ext>
              </a:extLst>
            </p:cNvPr>
            <p:cNvSpPr/>
            <p:nvPr/>
          </p:nvSpPr>
          <p:spPr>
            <a:xfrm>
              <a:off x="12385417" y="2929990"/>
              <a:ext cx="175374" cy="175374"/>
            </a:xfrm>
            <a:custGeom>
              <a:avLst/>
              <a:gdLst>
                <a:gd name="connsiteX0" fmla="*/ 175374 w 175374"/>
                <a:gd name="connsiteY0" fmla="*/ 87680 h 175374"/>
                <a:gd name="connsiteX1" fmla="*/ 87680 w 175374"/>
                <a:gd name="connsiteY1" fmla="*/ 175374 h 175374"/>
                <a:gd name="connsiteX2" fmla="*/ 0 w 175374"/>
                <a:gd name="connsiteY2" fmla="*/ 87680 h 175374"/>
                <a:gd name="connsiteX3" fmla="*/ 87680 w 175374"/>
                <a:gd name="connsiteY3" fmla="*/ 0 h 175374"/>
                <a:gd name="connsiteX4" fmla="*/ 175374 w 175374"/>
                <a:gd name="connsiteY4" fmla="*/ 87680 h 1753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5374" h="175374">
                  <a:moveTo>
                    <a:pt x="175374" y="87680"/>
                  </a:moveTo>
                  <a:cubicBezTo>
                    <a:pt x="175374" y="136106"/>
                    <a:pt x="136118" y="175374"/>
                    <a:pt x="87680" y="175374"/>
                  </a:cubicBezTo>
                  <a:cubicBezTo>
                    <a:pt x="39255" y="175374"/>
                    <a:pt x="0" y="136106"/>
                    <a:pt x="0" y="87680"/>
                  </a:cubicBezTo>
                  <a:cubicBezTo>
                    <a:pt x="0" y="39255"/>
                    <a:pt x="39255" y="0"/>
                    <a:pt x="87680" y="0"/>
                  </a:cubicBezTo>
                  <a:cubicBezTo>
                    <a:pt x="136118" y="0"/>
                    <a:pt x="175374" y="39255"/>
                    <a:pt x="175374" y="87680"/>
                  </a:cubicBez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a:extLst>
                <a:ext uri="{FF2B5EF4-FFF2-40B4-BE49-F238E27FC236}">
                  <a16:creationId xmlns:a16="http://schemas.microsoft.com/office/drawing/2014/main" id="{D62FE9F6-EAFD-A078-031B-50D7AFAC68E9}"/>
                </a:ext>
              </a:extLst>
            </p:cNvPr>
            <p:cNvSpPr/>
            <p:nvPr/>
          </p:nvSpPr>
          <p:spPr>
            <a:xfrm>
              <a:off x="12339321" y="3081621"/>
              <a:ext cx="267563" cy="196329"/>
            </a:xfrm>
            <a:custGeom>
              <a:avLst/>
              <a:gdLst>
                <a:gd name="connsiteX0" fmla="*/ 267563 w 267563"/>
                <a:gd name="connsiteY0" fmla="*/ 133781 h 196329"/>
                <a:gd name="connsiteX1" fmla="*/ 267563 w 267563"/>
                <a:gd name="connsiteY1" fmla="*/ 156959 h 196329"/>
                <a:gd name="connsiteX2" fmla="*/ 133781 w 267563"/>
                <a:gd name="connsiteY2" fmla="*/ 196329 h 196329"/>
                <a:gd name="connsiteX3" fmla="*/ 0 w 267563"/>
                <a:gd name="connsiteY3" fmla="*/ 156959 h 196329"/>
                <a:gd name="connsiteX4" fmla="*/ 0 w 267563"/>
                <a:gd name="connsiteY4" fmla="*/ 133781 h 196329"/>
                <a:gd name="connsiteX5" fmla="*/ 133781 w 267563"/>
                <a:gd name="connsiteY5" fmla="*/ 0 h 196329"/>
                <a:gd name="connsiteX6" fmla="*/ 228447 w 267563"/>
                <a:gd name="connsiteY6" fmla="*/ 39242 h 196329"/>
                <a:gd name="connsiteX7" fmla="*/ 267563 w 267563"/>
                <a:gd name="connsiteY7" fmla="*/ 133781 h 19632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67563" h="196329">
                  <a:moveTo>
                    <a:pt x="267563" y="133781"/>
                  </a:moveTo>
                  <a:lnTo>
                    <a:pt x="267563" y="156959"/>
                  </a:lnTo>
                  <a:cubicBezTo>
                    <a:pt x="267563" y="178727"/>
                    <a:pt x="207733" y="196329"/>
                    <a:pt x="133781" y="196329"/>
                  </a:cubicBezTo>
                  <a:cubicBezTo>
                    <a:pt x="59842" y="196329"/>
                    <a:pt x="0" y="178727"/>
                    <a:pt x="0" y="156959"/>
                  </a:cubicBezTo>
                  <a:lnTo>
                    <a:pt x="0" y="133781"/>
                  </a:lnTo>
                  <a:cubicBezTo>
                    <a:pt x="0" y="59969"/>
                    <a:pt x="59842" y="0"/>
                    <a:pt x="133781" y="0"/>
                  </a:cubicBezTo>
                  <a:cubicBezTo>
                    <a:pt x="170827" y="0"/>
                    <a:pt x="204241" y="15011"/>
                    <a:pt x="228447" y="39242"/>
                  </a:cubicBezTo>
                  <a:cubicBezTo>
                    <a:pt x="252679" y="63449"/>
                    <a:pt x="267563" y="96875"/>
                    <a:pt x="267563" y="133781"/>
                  </a:cubicBez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a:extLst>
                <a:ext uri="{FF2B5EF4-FFF2-40B4-BE49-F238E27FC236}">
                  <a16:creationId xmlns:a16="http://schemas.microsoft.com/office/drawing/2014/main" id="{AEBFE1AF-D43A-B41C-C17B-6C3DDC10967D}"/>
                </a:ext>
              </a:extLst>
            </p:cNvPr>
            <p:cNvSpPr/>
            <p:nvPr/>
          </p:nvSpPr>
          <p:spPr>
            <a:xfrm>
              <a:off x="12742654" y="2929990"/>
              <a:ext cx="175386" cy="175374"/>
            </a:xfrm>
            <a:custGeom>
              <a:avLst/>
              <a:gdLst>
                <a:gd name="connsiteX0" fmla="*/ 175386 w 175386"/>
                <a:gd name="connsiteY0" fmla="*/ 87680 h 175374"/>
                <a:gd name="connsiteX1" fmla="*/ 87693 w 175386"/>
                <a:gd name="connsiteY1" fmla="*/ 175374 h 175374"/>
                <a:gd name="connsiteX2" fmla="*/ 0 w 175386"/>
                <a:gd name="connsiteY2" fmla="*/ 87680 h 175374"/>
                <a:gd name="connsiteX3" fmla="*/ 87693 w 175386"/>
                <a:gd name="connsiteY3" fmla="*/ 0 h 175374"/>
                <a:gd name="connsiteX4" fmla="*/ 175386 w 175386"/>
                <a:gd name="connsiteY4" fmla="*/ 87680 h 1753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5386" h="175374">
                  <a:moveTo>
                    <a:pt x="175386" y="87680"/>
                  </a:moveTo>
                  <a:cubicBezTo>
                    <a:pt x="175386" y="136106"/>
                    <a:pt x="136118" y="175374"/>
                    <a:pt x="87693" y="175374"/>
                  </a:cubicBezTo>
                  <a:cubicBezTo>
                    <a:pt x="39268" y="175374"/>
                    <a:pt x="0" y="136106"/>
                    <a:pt x="0" y="87680"/>
                  </a:cubicBezTo>
                  <a:cubicBezTo>
                    <a:pt x="0" y="39255"/>
                    <a:pt x="39268" y="0"/>
                    <a:pt x="87693" y="0"/>
                  </a:cubicBezTo>
                  <a:cubicBezTo>
                    <a:pt x="136118" y="0"/>
                    <a:pt x="175386" y="39255"/>
                    <a:pt x="175386" y="87680"/>
                  </a:cubicBez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a:extLst>
                <a:ext uri="{FF2B5EF4-FFF2-40B4-BE49-F238E27FC236}">
                  <a16:creationId xmlns:a16="http://schemas.microsoft.com/office/drawing/2014/main" id="{DAF5D84A-DD32-C1BC-86F8-110710ADDFBC}"/>
                </a:ext>
              </a:extLst>
            </p:cNvPr>
            <p:cNvSpPr/>
            <p:nvPr/>
          </p:nvSpPr>
          <p:spPr>
            <a:xfrm>
              <a:off x="12696572" y="3081621"/>
              <a:ext cx="267563" cy="196329"/>
            </a:xfrm>
            <a:custGeom>
              <a:avLst/>
              <a:gdLst>
                <a:gd name="connsiteX0" fmla="*/ 267563 w 267563"/>
                <a:gd name="connsiteY0" fmla="*/ 133781 h 196329"/>
                <a:gd name="connsiteX1" fmla="*/ 267563 w 267563"/>
                <a:gd name="connsiteY1" fmla="*/ 156959 h 196329"/>
                <a:gd name="connsiteX2" fmla="*/ 133781 w 267563"/>
                <a:gd name="connsiteY2" fmla="*/ 196329 h 196329"/>
                <a:gd name="connsiteX3" fmla="*/ 0 w 267563"/>
                <a:gd name="connsiteY3" fmla="*/ 156959 h 196329"/>
                <a:gd name="connsiteX4" fmla="*/ 0 w 267563"/>
                <a:gd name="connsiteY4" fmla="*/ 133781 h 196329"/>
                <a:gd name="connsiteX5" fmla="*/ 133781 w 267563"/>
                <a:gd name="connsiteY5" fmla="*/ 0 h 196329"/>
                <a:gd name="connsiteX6" fmla="*/ 228447 w 267563"/>
                <a:gd name="connsiteY6" fmla="*/ 39242 h 196329"/>
                <a:gd name="connsiteX7" fmla="*/ 267563 w 267563"/>
                <a:gd name="connsiteY7" fmla="*/ 133781 h 19632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67563" h="196329">
                  <a:moveTo>
                    <a:pt x="267563" y="133781"/>
                  </a:moveTo>
                  <a:lnTo>
                    <a:pt x="267563" y="156959"/>
                  </a:lnTo>
                  <a:cubicBezTo>
                    <a:pt x="267563" y="178727"/>
                    <a:pt x="207733" y="196329"/>
                    <a:pt x="133781" y="196329"/>
                  </a:cubicBezTo>
                  <a:cubicBezTo>
                    <a:pt x="59829" y="196329"/>
                    <a:pt x="0" y="178727"/>
                    <a:pt x="0" y="156959"/>
                  </a:cubicBezTo>
                  <a:lnTo>
                    <a:pt x="0" y="133781"/>
                  </a:lnTo>
                  <a:cubicBezTo>
                    <a:pt x="0" y="59969"/>
                    <a:pt x="59829" y="0"/>
                    <a:pt x="133781" y="0"/>
                  </a:cubicBezTo>
                  <a:cubicBezTo>
                    <a:pt x="170815" y="0"/>
                    <a:pt x="204228" y="15011"/>
                    <a:pt x="228447" y="39242"/>
                  </a:cubicBezTo>
                  <a:cubicBezTo>
                    <a:pt x="252666" y="63449"/>
                    <a:pt x="267563" y="96875"/>
                    <a:pt x="267563" y="133781"/>
                  </a:cubicBez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a:extLst>
                <a:ext uri="{FF2B5EF4-FFF2-40B4-BE49-F238E27FC236}">
                  <a16:creationId xmlns:a16="http://schemas.microsoft.com/office/drawing/2014/main" id="{8BDD11DB-9341-8697-5D66-9F9CFC8B57E3}"/>
                </a:ext>
              </a:extLst>
            </p:cNvPr>
            <p:cNvSpPr/>
            <p:nvPr/>
          </p:nvSpPr>
          <p:spPr>
            <a:xfrm>
              <a:off x="13099910" y="2929990"/>
              <a:ext cx="175373" cy="175374"/>
            </a:xfrm>
            <a:custGeom>
              <a:avLst/>
              <a:gdLst>
                <a:gd name="connsiteX0" fmla="*/ 175373 w 175373"/>
                <a:gd name="connsiteY0" fmla="*/ 87680 h 175374"/>
                <a:gd name="connsiteX1" fmla="*/ 87679 w 175373"/>
                <a:gd name="connsiteY1" fmla="*/ 175374 h 175374"/>
                <a:gd name="connsiteX2" fmla="*/ 0 w 175373"/>
                <a:gd name="connsiteY2" fmla="*/ 87680 h 175374"/>
                <a:gd name="connsiteX3" fmla="*/ 87679 w 175373"/>
                <a:gd name="connsiteY3" fmla="*/ 0 h 175374"/>
                <a:gd name="connsiteX4" fmla="*/ 175373 w 175373"/>
                <a:gd name="connsiteY4" fmla="*/ 87680 h 1753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5373" h="175374">
                  <a:moveTo>
                    <a:pt x="175373" y="87680"/>
                  </a:moveTo>
                  <a:cubicBezTo>
                    <a:pt x="175373" y="136106"/>
                    <a:pt x="136118" y="175374"/>
                    <a:pt x="87679" y="175374"/>
                  </a:cubicBezTo>
                  <a:cubicBezTo>
                    <a:pt x="39254" y="175374"/>
                    <a:pt x="0" y="136106"/>
                    <a:pt x="0" y="87680"/>
                  </a:cubicBezTo>
                  <a:cubicBezTo>
                    <a:pt x="0" y="39255"/>
                    <a:pt x="39254" y="0"/>
                    <a:pt x="87679" y="0"/>
                  </a:cubicBezTo>
                  <a:cubicBezTo>
                    <a:pt x="136118" y="0"/>
                    <a:pt x="175373" y="39255"/>
                    <a:pt x="175373" y="87680"/>
                  </a:cubicBez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a:extLst>
                <a:ext uri="{FF2B5EF4-FFF2-40B4-BE49-F238E27FC236}">
                  <a16:creationId xmlns:a16="http://schemas.microsoft.com/office/drawing/2014/main" id="{29DB3406-FB7B-6127-41B9-66728EA9EAEA}"/>
                </a:ext>
              </a:extLst>
            </p:cNvPr>
            <p:cNvSpPr/>
            <p:nvPr/>
          </p:nvSpPr>
          <p:spPr>
            <a:xfrm>
              <a:off x="13053814" y="3081621"/>
              <a:ext cx="267563" cy="196329"/>
            </a:xfrm>
            <a:custGeom>
              <a:avLst/>
              <a:gdLst>
                <a:gd name="connsiteX0" fmla="*/ 267563 w 267563"/>
                <a:gd name="connsiteY0" fmla="*/ 133781 h 196329"/>
                <a:gd name="connsiteX1" fmla="*/ 267563 w 267563"/>
                <a:gd name="connsiteY1" fmla="*/ 156959 h 196329"/>
                <a:gd name="connsiteX2" fmla="*/ 133780 w 267563"/>
                <a:gd name="connsiteY2" fmla="*/ 196329 h 196329"/>
                <a:gd name="connsiteX3" fmla="*/ 0 w 267563"/>
                <a:gd name="connsiteY3" fmla="*/ 156959 h 196329"/>
                <a:gd name="connsiteX4" fmla="*/ 0 w 267563"/>
                <a:gd name="connsiteY4" fmla="*/ 133781 h 196329"/>
                <a:gd name="connsiteX5" fmla="*/ 133780 w 267563"/>
                <a:gd name="connsiteY5" fmla="*/ 0 h 196329"/>
                <a:gd name="connsiteX6" fmla="*/ 228448 w 267563"/>
                <a:gd name="connsiteY6" fmla="*/ 39242 h 196329"/>
                <a:gd name="connsiteX7" fmla="*/ 267563 w 267563"/>
                <a:gd name="connsiteY7" fmla="*/ 133781 h 19632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67563" h="196329">
                  <a:moveTo>
                    <a:pt x="267563" y="133781"/>
                  </a:moveTo>
                  <a:lnTo>
                    <a:pt x="267563" y="156959"/>
                  </a:lnTo>
                  <a:cubicBezTo>
                    <a:pt x="267563" y="178727"/>
                    <a:pt x="207733" y="196329"/>
                    <a:pt x="133780" y="196329"/>
                  </a:cubicBezTo>
                  <a:cubicBezTo>
                    <a:pt x="59828" y="196329"/>
                    <a:pt x="0" y="178727"/>
                    <a:pt x="0" y="156959"/>
                  </a:cubicBezTo>
                  <a:lnTo>
                    <a:pt x="0" y="133781"/>
                  </a:lnTo>
                  <a:cubicBezTo>
                    <a:pt x="0" y="59969"/>
                    <a:pt x="59828" y="0"/>
                    <a:pt x="133780" y="0"/>
                  </a:cubicBezTo>
                  <a:cubicBezTo>
                    <a:pt x="170814" y="0"/>
                    <a:pt x="204241" y="15011"/>
                    <a:pt x="228448" y="39242"/>
                  </a:cubicBezTo>
                  <a:cubicBezTo>
                    <a:pt x="252666" y="63449"/>
                    <a:pt x="267563" y="96875"/>
                    <a:pt x="267563" y="133781"/>
                  </a:cubicBez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Agrupar 255">
            <a:extLst>
              <a:ext uri="{FF2B5EF4-FFF2-40B4-BE49-F238E27FC236}">
                <a16:creationId xmlns:a16="http://schemas.microsoft.com/office/drawing/2014/main" id="{4DE989BE-0504-B66C-2B92-A27A32A8102B}"/>
              </a:ext>
            </a:extLst>
          </p:cNvPr>
          <p:cNvGrpSpPr/>
          <p:nvPr/>
        </p:nvGrpSpPr>
        <p:grpSpPr>
          <a:xfrm>
            <a:off x="1866463" y="994879"/>
            <a:ext cx="267563" cy="347959"/>
            <a:chOff x="13041531" y="2783976"/>
            <a:chExt cx="267563" cy="347959"/>
          </a:xfrm>
          <a:solidFill>
            <a:srgbClr val="EB7700">
              <a:alpha val="25000"/>
            </a:srgbClr>
          </a:solidFill>
        </p:grpSpPr>
        <p:sp>
          <p:nvSpPr>
            <p:cNvPr id="24" name="Freeform 3">
              <a:extLst>
                <a:ext uri="{FF2B5EF4-FFF2-40B4-BE49-F238E27FC236}">
                  <a16:creationId xmlns:a16="http://schemas.microsoft.com/office/drawing/2014/main" id="{619E9CE2-D590-8C39-14E4-600FB859FDBB}"/>
                </a:ext>
              </a:extLst>
            </p:cNvPr>
            <p:cNvSpPr/>
            <p:nvPr/>
          </p:nvSpPr>
          <p:spPr>
            <a:xfrm>
              <a:off x="13087628" y="2783976"/>
              <a:ext cx="175373" cy="175374"/>
            </a:xfrm>
            <a:custGeom>
              <a:avLst/>
              <a:gdLst>
                <a:gd name="connsiteX0" fmla="*/ 175373 w 175373"/>
                <a:gd name="connsiteY0" fmla="*/ 87680 h 175374"/>
                <a:gd name="connsiteX1" fmla="*/ 87692 w 175373"/>
                <a:gd name="connsiteY1" fmla="*/ 175374 h 175374"/>
                <a:gd name="connsiteX2" fmla="*/ 0 w 175373"/>
                <a:gd name="connsiteY2" fmla="*/ 87680 h 175374"/>
                <a:gd name="connsiteX3" fmla="*/ 87692 w 175373"/>
                <a:gd name="connsiteY3" fmla="*/ 0 h 175374"/>
                <a:gd name="connsiteX4" fmla="*/ 175373 w 175373"/>
                <a:gd name="connsiteY4" fmla="*/ 87680 h 1753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5373" h="175374">
                  <a:moveTo>
                    <a:pt x="175373" y="87680"/>
                  </a:moveTo>
                  <a:cubicBezTo>
                    <a:pt x="175373" y="136106"/>
                    <a:pt x="136118" y="175374"/>
                    <a:pt x="87692" y="175374"/>
                  </a:cubicBezTo>
                  <a:cubicBezTo>
                    <a:pt x="39254" y="175374"/>
                    <a:pt x="0" y="136106"/>
                    <a:pt x="0" y="87680"/>
                  </a:cubicBezTo>
                  <a:cubicBezTo>
                    <a:pt x="0" y="39255"/>
                    <a:pt x="39254" y="0"/>
                    <a:pt x="87692" y="0"/>
                  </a:cubicBezTo>
                  <a:cubicBezTo>
                    <a:pt x="136118" y="0"/>
                    <a:pt x="175373" y="39255"/>
                    <a:pt x="175373" y="87680"/>
                  </a:cubicBez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3">
              <a:extLst>
                <a:ext uri="{FF2B5EF4-FFF2-40B4-BE49-F238E27FC236}">
                  <a16:creationId xmlns:a16="http://schemas.microsoft.com/office/drawing/2014/main" id="{8FD2BB3E-9C5A-4A53-82FC-72CCB4C74D6B}"/>
                </a:ext>
              </a:extLst>
            </p:cNvPr>
            <p:cNvSpPr/>
            <p:nvPr/>
          </p:nvSpPr>
          <p:spPr>
            <a:xfrm>
              <a:off x="13041531" y="2935606"/>
              <a:ext cx="267563" cy="196329"/>
            </a:xfrm>
            <a:custGeom>
              <a:avLst/>
              <a:gdLst>
                <a:gd name="connsiteX0" fmla="*/ 267563 w 267563"/>
                <a:gd name="connsiteY0" fmla="*/ 133781 h 196329"/>
                <a:gd name="connsiteX1" fmla="*/ 267563 w 267563"/>
                <a:gd name="connsiteY1" fmla="*/ 156959 h 196329"/>
                <a:gd name="connsiteX2" fmla="*/ 133780 w 267563"/>
                <a:gd name="connsiteY2" fmla="*/ 196329 h 196329"/>
                <a:gd name="connsiteX3" fmla="*/ 0 w 267563"/>
                <a:gd name="connsiteY3" fmla="*/ 156959 h 196329"/>
                <a:gd name="connsiteX4" fmla="*/ 0 w 267563"/>
                <a:gd name="connsiteY4" fmla="*/ 133781 h 196329"/>
                <a:gd name="connsiteX5" fmla="*/ 133780 w 267563"/>
                <a:gd name="connsiteY5" fmla="*/ 0 h 196329"/>
                <a:gd name="connsiteX6" fmla="*/ 228448 w 267563"/>
                <a:gd name="connsiteY6" fmla="*/ 39242 h 196329"/>
                <a:gd name="connsiteX7" fmla="*/ 267563 w 267563"/>
                <a:gd name="connsiteY7" fmla="*/ 133781 h 19632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67563" h="196329">
                  <a:moveTo>
                    <a:pt x="267563" y="133781"/>
                  </a:moveTo>
                  <a:lnTo>
                    <a:pt x="267563" y="156959"/>
                  </a:lnTo>
                  <a:cubicBezTo>
                    <a:pt x="267563" y="178714"/>
                    <a:pt x="207733" y="196329"/>
                    <a:pt x="133780" y="196329"/>
                  </a:cubicBezTo>
                  <a:cubicBezTo>
                    <a:pt x="59842" y="196329"/>
                    <a:pt x="0" y="178714"/>
                    <a:pt x="0" y="156959"/>
                  </a:cubicBezTo>
                  <a:lnTo>
                    <a:pt x="0" y="133781"/>
                  </a:lnTo>
                  <a:cubicBezTo>
                    <a:pt x="0" y="59956"/>
                    <a:pt x="59842" y="0"/>
                    <a:pt x="133780" y="0"/>
                  </a:cubicBezTo>
                  <a:cubicBezTo>
                    <a:pt x="170828" y="0"/>
                    <a:pt x="204241" y="15011"/>
                    <a:pt x="228448" y="39242"/>
                  </a:cubicBezTo>
                  <a:cubicBezTo>
                    <a:pt x="252679" y="63449"/>
                    <a:pt x="267563" y="96875"/>
                    <a:pt x="267563" y="133781"/>
                  </a:cubicBez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17184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117600" y="6750119"/>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3</a:t>
            </a:r>
          </a:p>
        </p:txBody>
      </p:sp>
      <p:sp>
        <p:nvSpPr>
          <p:cNvPr id="17" name="TextBox 1"/>
          <p:cNvSpPr txBox="1"/>
          <p:nvPr/>
        </p:nvSpPr>
        <p:spPr>
          <a:xfrm>
            <a:off x="1117600" y="49276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2</a:t>
            </a:r>
          </a:p>
        </p:txBody>
      </p:sp>
      <p:sp>
        <p:nvSpPr>
          <p:cNvPr id="19" name="TextBox 1"/>
          <p:cNvSpPr txBox="1"/>
          <p:nvPr/>
        </p:nvSpPr>
        <p:spPr>
          <a:xfrm>
            <a:off x="1117600" y="32385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1</a:t>
            </a:r>
          </a:p>
        </p:txBody>
      </p:sp>
      <p:sp>
        <p:nvSpPr>
          <p:cNvPr id="20" name="TextBox 1"/>
          <p:cNvSpPr txBox="1"/>
          <p:nvPr/>
        </p:nvSpPr>
        <p:spPr>
          <a:xfrm>
            <a:off x="10953983" y="67183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6</a:t>
            </a:r>
          </a:p>
        </p:txBody>
      </p:sp>
      <p:sp>
        <p:nvSpPr>
          <p:cNvPr id="21" name="TextBox 1"/>
          <p:cNvSpPr txBox="1"/>
          <p:nvPr/>
        </p:nvSpPr>
        <p:spPr>
          <a:xfrm>
            <a:off x="10953983" y="49911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5</a:t>
            </a:r>
          </a:p>
        </p:txBody>
      </p:sp>
      <p:sp>
        <p:nvSpPr>
          <p:cNvPr id="22" name="TextBox 1"/>
          <p:cNvSpPr txBox="1"/>
          <p:nvPr/>
        </p:nvSpPr>
        <p:spPr>
          <a:xfrm>
            <a:off x="11932888" y="3200400"/>
            <a:ext cx="3173946" cy="879728"/>
          </a:xfrm>
          <a:prstGeom prst="rect">
            <a:avLst/>
          </a:prstGeom>
          <a:noFill/>
        </p:spPr>
        <p:txBody>
          <a:bodyPr wrap="none" lIns="0" tIns="0" rIns="0" rtlCol="0">
            <a:spAutoFit/>
          </a:bodyPr>
          <a:lstStyle/>
          <a:p>
            <a:pPr marL="0" marR="0" lvl="0" indent="0" algn="l" defTabSz="914400" rtl="0" eaLnBrk="1" fontAlgn="auto" latinLnBrk="0" hangingPunct="1">
              <a:lnSpc>
                <a:spcPts val="3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fourth</a:t>
            </a:r>
          </a:p>
          <a:p>
            <a:pPr marL="0" marR="0" lvl="0" indent="0" algn="l" defTabSz="914400" rtl="0" eaLnBrk="1" fontAlgn="auto" latinLnBrk="0" hangingPunct="1">
              <a:lnSpc>
                <a:spcPts val="35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23" name="TextBox 1"/>
          <p:cNvSpPr txBox="1"/>
          <p:nvPr/>
        </p:nvSpPr>
        <p:spPr>
          <a:xfrm>
            <a:off x="10953983" y="32639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4</a:t>
            </a:r>
          </a:p>
        </p:txBody>
      </p:sp>
      <p:sp>
        <p:nvSpPr>
          <p:cNvPr id="26" name="TextBox 1"/>
          <p:cNvSpPr txBox="1"/>
          <p:nvPr/>
        </p:nvSpPr>
        <p:spPr>
          <a:xfrm>
            <a:off x="2032000" y="3360747"/>
            <a:ext cx="2997615" cy="754053"/>
          </a:xfrm>
          <a:prstGeom prst="rect">
            <a:avLst/>
          </a:prstGeom>
          <a:noFill/>
        </p:spPr>
        <p:txBody>
          <a:bodyPr wrap="none" lIns="0" t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first</a:t>
            </a:r>
          </a:p>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27" name="TextBox 1"/>
          <p:cNvSpPr txBox="1"/>
          <p:nvPr/>
        </p:nvSpPr>
        <p:spPr>
          <a:xfrm>
            <a:off x="2032000" y="4953000"/>
            <a:ext cx="3173946" cy="754053"/>
          </a:xfrm>
          <a:prstGeom prst="rect">
            <a:avLst/>
          </a:prstGeom>
          <a:noFill/>
        </p:spPr>
        <p:txBody>
          <a:bodyPr wrap="none" lIns="0" t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second</a:t>
            </a:r>
          </a:p>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28" name="TextBox 1"/>
          <p:cNvSpPr txBox="1"/>
          <p:nvPr/>
        </p:nvSpPr>
        <p:spPr>
          <a:xfrm>
            <a:off x="2032000" y="6692950"/>
            <a:ext cx="2997615" cy="754053"/>
          </a:xfrm>
          <a:prstGeom prst="rect">
            <a:avLst/>
          </a:prstGeom>
          <a:noFill/>
        </p:spPr>
        <p:txBody>
          <a:bodyPr wrap="none" lIns="0" t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third</a:t>
            </a:r>
          </a:p>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29" name="TextBox 1"/>
          <p:cNvSpPr txBox="1"/>
          <p:nvPr/>
        </p:nvSpPr>
        <p:spPr>
          <a:xfrm>
            <a:off x="11932888" y="4971301"/>
            <a:ext cx="2997615" cy="892552"/>
          </a:xfrm>
          <a:prstGeom prst="rect">
            <a:avLst/>
          </a:prstGeom>
          <a:noFill/>
        </p:spPr>
        <p:txBody>
          <a:bodyPr wrap="none" lIns="0" tIns="0" rIns="0" rtlCol="0">
            <a:spAutoFit/>
          </a:bodyPr>
          <a:lstStyle/>
          <a:p>
            <a:pPr marL="0" marR="0" lvl="0" indent="0" algn="l" defTabSz="914400" rtl="0" eaLnBrk="1" fontAlgn="auto" latinLnBrk="0" hangingPunct="1">
              <a:lnSpc>
                <a:spcPts val="31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fifth</a:t>
            </a:r>
          </a:p>
          <a:p>
            <a:pPr marL="0" marR="0" lvl="0" indent="0" algn="l" defTabSz="914400" rtl="0" eaLnBrk="1" fontAlgn="auto" latinLnBrk="0" hangingPunct="1">
              <a:lnSpc>
                <a:spcPts val="35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30" name="TextBox 1"/>
          <p:cNvSpPr txBox="1"/>
          <p:nvPr/>
        </p:nvSpPr>
        <p:spPr>
          <a:xfrm>
            <a:off x="11932888" y="6663328"/>
            <a:ext cx="2997615" cy="956672"/>
          </a:xfrm>
          <a:prstGeom prst="rect">
            <a:avLst/>
          </a:prstGeom>
          <a:noFill/>
        </p:spPr>
        <p:txBody>
          <a:bodyPr wrap="none" lIns="0" tIns="0" rIns="0" rtlCol="0">
            <a:spAutoFit/>
          </a:bodyPr>
          <a:lstStyle/>
          <a:p>
            <a:pPr marL="0" marR="0" lvl="0" indent="0" algn="l" defTabSz="914400" rtl="0" eaLnBrk="1" fontAlgn="auto" latinLnBrk="0" hangingPunct="1">
              <a:lnSpc>
                <a:spcPts val="36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a:ln>
                  <a:noFill/>
                </a:ln>
                <a:solidFill>
                  <a:srgbClr val="3F5571"/>
                </a:solidFill>
                <a:effectLst/>
                <a:uLnTx/>
                <a:uFillTx/>
                <a:latin typeface="Roboto Mono" charset="0"/>
                <a:ea typeface="Roboto Mono" charset="0"/>
                <a:cs typeface="Roboto Mono" charset="0"/>
              </a:rPr>
              <a:t>This </a:t>
            </a: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is the sixth</a:t>
            </a:r>
          </a:p>
          <a:p>
            <a:pPr marL="0" marR="0" lvl="0" indent="0" algn="l" defTabSz="914400" rtl="0" eaLnBrk="1" fontAlgn="auto" latinLnBrk="0" hangingPunct="1">
              <a:lnSpc>
                <a:spcPts val="35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Web Viewer">
                <a:extLst>
                  <a:ext uri="{FF2B5EF4-FFF2-40B4-BE49-F238E27FC236}">
                    <a16:creationId xmlns:a16="http://schemas.microsoft.com/office/drawing/2014/main" id="{1D29CD1F-914C-B473-CE72-1F5E99EF0E0A}"/>
                  </a:ext>
                </a:extLst>
              </p:cNvPr>
              <p:cNvGraphicFramePr>
                <a:graphicFrameLocks noGrp="1"/>
              </p:cNvGraphicFramePr>
              <p:nvPr/>
            </p:nvGraphicFramePr>
            <p:xfrm>
              <a:off x="291046" y="1696998"/>
              <a:ext cx="9829800" cy="6195983"/>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title="Web Viewer">
                <a:extLst>
                  <a:ext uri="{FF2B5EF4-FFF2-40B4-BE49-F238E27FC236}">
                    <a16:creationId xmlns:a16="http://schemas.microsoft.com/office/drawing/2014/main" id="{1D29CD1F-914C-B473-CE72-1F5E99EF0E0A}"/>
                  </a:ext>
                </a:extLst>
              </p:cNvPr>
              <p:cNvPicPr>
                <a:picLocks noGrp="1" noRot="1" noChangeAspect="1" noMove="1" noResize="1" noEditPoints="1" noAdjustHandles="1" noChangeArrowheads="1" noChangeShapeType="1"/>
              </p:cNvPicPr>
              <p:nvPr/>
            </p:nvPicPr>
            <p:blipFill>
              <a:blip r:embed="rId3"/>
              <a:stretch>
                <a:fillRect/>
              </a:stretch>
            </p:blipFill>
            <p:spPr>
              <a:xfrm>
                <a:off x="291046" y="1696998"/>
                <a:ext cx="9829800" cy="6195983"/>
              </a:xfrm>
              <a:prstGeom prst="rect">
                <a:avLst/>
              </a:prstGeom>
            </p:spPr>
          </p:pic>
        </mc:Fallback>
      </mc:AlternateContent>
      <p:sp>
        <p:nvSpPr>
          <p:cNvPr id="3" name="TextBox 2">
            <a:extLst>
              <a:ext uri="{FF2B5EF4-FFF2-40B4-BE49-F238E27FC236}">
                <a16:creationId xmlns:a16="http://schemas.microsoft.com/office/drawing/2014/main" id="{0D048F1A-C7D2-E383-F5A2-BF731556095F}"/>
              </a:ext>
            </a:extLst>
          </p:cNvPr>
          <p:cNvSpPr txBox="1"/>
          <p:nvPr/>
        </p:nvSpPr>
        <p:spPr>
          <a:xfrm>
            <a:off x="483480" y="466933"/>
            <a:ext cx="1528903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Top Games sold across all platforms</a:t>
            </a:r>
          </a:p>
        </p:txBody>
      </p:sp>
      <p:sp>
        <p:nvSpPr>
          <p:cNvPr id="4" name="TextBox 3">
            <a:extLst>
              <a:ext uri="{FF2B5EF4-FFF2-40B4-BE49-F238E27FC236}">
                <a16:creationId xmlns:a16="http://schemas.microsoft.com/office/drawing/2014/main" id="{2CA34392-FF2E-8903-D5BA-72A680F1BBB9}"/>
              </a:ext>
            </a:extLst>
          </p:cNvPr>
          <p:cNvSpPr txBox="1"/>
          <p:nvPr/>
        </p:nvSpPr>
        <p:spPr>
          <a:xfrm>
            <a:off x="10730686" y="2480672"/>
            <a:ext cx="5230639" cy="44012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Montserrat" pitchFamily="2" charset="77"/>
                <a:ea typeface="+mn-ea"/>
                <a:cs typeface="+mn-cs"/>
              </a:rPr>
              <a:t>The bar graph ranks best-selling games by total copies sold in millions, with Wii Sports topping the list at 82.9 million copies, followed by Super Mario Bros. at 40.24 million copies and Counter-Strike: Global Offensive at 40 million copies.</a:t>
            </a:r>
          </a:p>
        </p:txBody>
      </p:sp>
      <p:pic>
        <p:nvPicPr>
          <p:cNvPr id="7" name="Imagen 26">
            <a:extLst>
              <a:ext uri="{FF2B5EF4-FFF2-40B4-BE49-F238E27FC236}">
                <a16:creationId xmlns:a16="http://schemas.microsoft.com/office/drawing/2014/main" id="{E940E9D8-0F11-7E05-72D2-CED7A03874B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413000" y="350976"/>
            <a:ext cx="876300" cy="939800"/>
          </a:xfrm>
          <a:prstGeom prst="rect">
            <a:avLst/>
          </a:prstGeom>
        </p:spPr>
      </p:pic>
    </p:spTree>
    <p:extLst>
      <p:ext uri="{BB962C8B-B14F-4D97-AF65-F5344CB8AC3E}">
        <p14:creationId xmlns:p14="http://schemas.microsoft.com/office/powerpoint/2010/main" val="3201945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117600" y="6750119"/>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3</a:t>
            </a:r>
          </a:p>
        </p:txBody>
      </p:sp>
      <p:sp>
        <p:nvSpPr>
          <p:cNvPr id="17" name="TextBox 1"/>
          <p:cNvSpPr txBox="1"/>
          <p:nvPr/>
        </p:nvSpPr>
        <p:spPr>
          <a:xfrm>
            <a:off x="1117600" y="49276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2</a:t>
            </a:r>
          </a:p>
        </p:txBody>
      </p:sp>
      <p:sp>
        <p:nvSpPr>
          <p:cNvPr id="19" name="TextBox 1"/>
          <p:cNvSpPr txBox="1"/>
          <p:nvPr/>
        </p:nvSpPr>
        <p:spPr>
          <a:xfrm>
            <a:off x="1117600" y="32385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1</a:t>
            </a:r>
          </a:p>
        </p:txBody>
      </p:sp>
      <p:sp>
        <p:nvSpPr>
          <p:cNvPr id="20" name="TextBox 1"/>
          <p:cNvSpPr txBox="1"/>
          <p:nvPr/>
        </p:nvSpPr>
        <p:spPr>
          <a:xfrm>
            <a:off x="10953983" y="67183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6</a:t>
            </a:r>
          </a:p>
        </p:txBody>
      </p:sp>
      <p:sp>
        <p:nvSpPr>
          <p:cNvPr id="21" name="TextBox 1"/>
          <p:cNvSpPr txBox="1"/>
          <p:nvPr/>
        </p:nvSpPr>
        <p:spPr>
          <a:xfrm>
            <a:off x="10953983" y="49911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5</a:t>
            </a:r>
          </a:p>
        </p:txBody>
      </p:sp>
      <p:sp>
        <p:nvSpPr>
          <p:cNvPr id="22" name="TextBox 1"/>
          <p:cNvSpPr txBox="1"/>
          <p:nvPr/>
        </p:nvSpPr>
        <p:spPr>
          <a:xfrm>
            <a:off x="11932888" y="3200400"/>
            <a:ext cx="3173946" cy="879728"/>
          </a:xfrm>
          <a:prstGeom prst="rect">
            <a:avLst/>
          </a:prstGeom>
          <a:noFill/>
        </p:spPr>
        <p:txBody>
          <a:bodyPr wrap="none" lIns="0" tIns="0" rIns="0" rtlCol="0">
            <a:spAutoFit/>
          </a:bodyPr>
          <a:lstStyle/>
          <a:p>
            <a:pPr marL="0" marR="0" lvl="0" indent="0" algn="l" defTabSz="914400" rtl="0" eaLnBrk="1" fontAlgn="auto" latinLnBrk="0" hangingPunct="1">
              <a:lnSpc>
                <a:spcPts val="3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fourth</a:t>
            </a:r>
          </a:p>
          <a:p>
            <a:pPr marL="0" marR="0" lvl="0" indent="0" algn="l" defTabSz="914400" rtl="0" eaLnBrk="1" fontAlgn="auto" latinLnBrk="0" hangingPunct="1">
              <a:lnSpc>
                <a:spcPts val="35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23" name="TextBox 1"/>
          <p:cNvSpPr txBox="1"/>
          <p:nvPr/>
        </p:nvSpPr>
        <p:spPr>
          <a:xfrm>
            <a:off x="10953983" y="3263900"/>
            <a:ext cx="844783" cy="1174681"/>
          </a:xfrm>
          <a:prstGeom prst="rect">
            <a:avLst/>
          </a:prstGeom>
          <a:noFill/>
        </p:spPr>
        <p:txBody>
          <a:bodyPr wrap="none" lIns="0" tIns="0" rIns="0" rtlCol="0">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altLang="zh-CN" sz="6588" b="0" i="0" u="none" strike="noStrike" kern="1200" cap="none" spc="0" normalizeH="0" baseline="0" noProof="0" dirty="0">
                <a:ln>
                  <a:noFill/>
                </a:ln>
                <a:solidFill>
                  <a:srgbClr val="3F5571"/>
                </a:solidFill>
                <a:effectLst/>
                <a:uLnTx/>
                <a:uFillTx/>
                <a:latin typeface="Press Start 2P" charset="0"/>
                <a:ea typeface="Press Start 2P" charset="0"/>
                <a:cs typeface="Press Start 2P" charset="0"/>
              </a:rPr>
              <a:t>4</a:t>
            </a:r>
          </a:p>
        </p:txBody>
      </p:sp>
      <p:sp>
        <p:nvSpPr>
          <p:cNvPr id="26" name="TextBox 1"/>
          <p:cNvSpPr txBox="1"/>
          <p:nvPr/>
        </p:nvSpPr>
        <p:spPr>
          <a:xfrm>
            <a:off x="2032000" y="3360747"/>
            <a:ext cx="2997615" cy="754053"/>
          </a:xfrm>
          <a:prstGeom prst="rect">
            <a:avLst/>
          </a:prstGeom>
          <a:noFill/>
        </p:spPr>
        <p:txBody>
          <a:bodyPr wrap="none" lIns="0" t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first</a:t>
            </a:r>
          </a:p>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27" name="TextBox 1"/>
          <p:cNvSpPr txBox="1"/>
          <p:nvPr/>
        </p:nvSpPr>
        <p:spPr>
          <a:xfrm>
            <a:off x="2032000" y="4953000"/>
            <a:ext cx="3173946" cy="754053"/>
          </a:xfrm>
          <a:prstGeom prst="rect">
            <a:avLst/>
          </a:prstGeom>
          <a:noFill/>
        </p:spPr>
        <p:txBody>
          <a:bodyPr wrap="none" lIns="0" t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second</a:t>
            </a:r>
          </a:p>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28" name="TextBox 1"/>
          <p:cNvSpPr txBox="1"/>
          <p:nvPr/>
        </p:nvSpPr>
        <p:spPr>
          <a:xfrm>
            <a:off x="2032000" y="6692950"/>
            <a:ext cx="2997615" cy="754053"/>
          </a:xfrm>
          <a:prstGeom prst="rect">
            <a:avLst/>
          </a:prstGeom>
          <a:noFill/>
        </p:spPr>
        <p:txBody>
          <a:bodyPr wrap="none" lIns="0" t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third</a:t>
            </a:r>
          </a:p>
          <a:p>
            <a:pPr marL="0" marR="0" lvl="0" indent="0" algn="l" defTabSz="914400" rtl="0" eaLnBrk="1" fontAlgn="auto" latinLnBrk="0" hangingPunct="1">
              <a:lnSpc>
                <a:spcPct val="1000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29" name="TextBox 1"/>
          <p:cNvSpPr txBox="1"/>
          <p:nvPr/>
        </p:nvSpPr>
        <p:spPr>
          <a:xfrm>
            <a:off x="11932888" y="4971301"/>
            <a:ext cx="2997615" cy="892552"/>
          </a:xfrm>
          <a:prstGeom prst="rect">
            <a:avLst/>
          </a:prstGeom>
          <a:noFill/>
        </p:spPr>
        <p:txBody>
          <a:bodyPr wrap="none" lIns="0" tIns="0" rIns="0" rtlCol="0">
            <a:spAutoFit/>
          </a:bodyPr>
          <a:lstStyle/>
          <a:p>
            <a:pPr marL="0" marR="0" lvl="0" indent="0" algn="l" defTabSz="914400" rtl="0" eaLnBrk="1" fontAlgn="auto" latinLnBrk="0" hangingPunct="1">
              <a:lnSpc>
                <a:spcPts val="31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This is the fifth</a:t>
            </a:r>
          </a:p>
          <a:p>
            <a:pPr marL="0" marR="0" lvl="0" indent="0" algn="l" defTabSz="914400" rtl="0" eaLnBrk="1" fontAlgn="auto" latinLnBrk="0" hangingPunct="1">
              <a:lnSpc>
                <a:spcPts val="35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p:sp>
        <p:nvSpPr>
          <p:cNvPr id="30" name="TextBox 1"/>
          <p:cNvSpPr txBox="1"/>
          <p:nvPr/>
        </p:nvSpPr>
        <p:spPr>
          <a:xfrm>
            <a:off x="11932888" y="6663328"/>
            <a:ext cx="2997615" cy="956672"/>
          </a:xfrm>
          <a:prstGeom prst="rect">
            <a:avLst/>
          </a:prstGeom>
          <a:noFill/>
        </p:spPr>
        <p:txBody>
          <a:bodyPr wrap="none" lIns="0" tIns="0" rIns="0" rtlCol="0">
            <a:spAutoFit/>
          </a:bodyPr>
          <a:lstStyle/>
          <a:p>
            <a:pPr marL="0" marR="0" lvl="0" indent="0" algn="l" defTabSz="914400" rtl="0" eaLnBrk="1" fontAlgn="auto" latinLnBrk="0" hangingPunct="1">
              <a:lnSpc>
                <a:spcPts val="36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a:ln>
                  <a:noFill/>
                </a:ln>
                <a:solidFill>
                  <a:srgbClr val="3F5571"/>
                </a:solidFill>
                <a:effectLst/>
                <a:uLnTx/>
                <a:uFillTx/>
                <a:latin typeface="Roboto Mono" charset="0"/>
                <a:ea typeface="Roboto Mono" charset="0"/>
                <a:cs typeface="Roboto Mono" charset="0"/>
              </a:rPr>
              <a:t>This </a:t>
            </a: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is the sixth</a:t>
            </a:r>
          </a:p>
          <a:p>
            <a:pPr marL="0" marR="0" lvl="0" indent="0" algn="l" defTabSz="914400" rtl="0" eaLnBrk="1" fontAlgn="auto" latinLnBrk="0" hangingPunct="1">
              <a:lnSpc>
                <a:spcPts val="3500"/>
              </a:lnSpc>
              <a:spcBef>
                <a:spcPts val="0"/>
              </a:spcBef>
              <a:spcAft>
                <a:spcPts val="0"/>
              </a:spcAft>
              <a:buClrTx/>
              <a:buSzTx/>
              <a:buFontTx/>
              <a:buNone/>
              <a:tabLst>
                <a:tab pos="1104900" algn="l"/>
              </a:tabLst>
              <a:defRPr/>
            </a:pPr>
            <a:r>
              <a:rPr kumimoji="0" lang="en-US" altLang="zh-CN" sz="2300" b="0" i="0" u="none" strike="noStrike" kern="1200" cap="none" spc="0" normalizeH="0" baseline="0" noProof="0" dirty="0">
                <a:ln>
                  <a:noFill/>
                </a:ln>
                <a:solidFill>
                  <a:srgbClr val="3F5571"/>
                </a:solidFill>
                <a:effectLst/>
                <a:uLnTx/>
                <a:uFillTx/>
                <a:latin typeface="Roboto Mono" charset="0"/>
                <a:ea typeface="Roboto Mono" charset="0"/>
                <a:cs typeface="Roboto Mono" charset="0"/>
              </a:rPr>
              <a:t>thing.</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Web Viewer">
                <a:extLst>
                  <a:ext uri="{FF2B5EF4-FFF2-40B4-BE49-F238E27FC236}">
                    <a16:creationId xmlns:a16="http://schemas.microsoft.com/office/drawing/2014/main" id="{62DF6C55-2CB5-649E-344B-5900381D1986}"/>
                  </a:ext>
                </a:extLst>
              </p:cNvPr>
              <p:cNvGraphicFramePr>
                <a:graphicFrameLocks noGrp="1"/>
              </p:cNvGraphicFramePr>
              <p:nvPr/>
            </p:nvGraphicFramePr>
            <p:xfrm>
              <a:off x="203200" y="2730568"/>
              <a:ext cx="9067802" cy="401955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title="Web Viewer">
                <a:extLst>
                  <a:ext uri="{FF2B5EF4-FFF2-40B4-BE49-F238E27FC236}">
                    <a16:creationId xmlns:a16="http://schemas.microsoft.com/office/drawing/2014/main" id="{62DF6C55-2CB5-649E-344B-5900381D1986}"/>
                  </a:ext>
                </a:extLst>
              </p:cNvPr>
              <p:cNvPicPr>
                <a:picLocks noGrp="1" noRot="1" noChangeAspect="1" noMove="1" noResize="1" noEditPoints="1" noAdjustHandles="1" noChangeArrowheads="1" noChangeShapeType="1"/>
              </p:cNvPicPr>
              <p:nvPr/>
            </p:nvPicPr>
            <p:blipFill>
              <a:blip r:embed="rId3"/>
              <a:stretch>
                <a:fillRect/>
              </a:stretch>
            </p:blipFill>
            <p:spPr>
              <a:xfrm>
                <a:off x="203200" y="2730568"/>
                <a:ext cx="9067802" cy="4019551"/>
              </a:xfrm>
              <a:prstGeom prst="rect">
                <a:avLst/>
              </a:prstGeom>
            </p:spPr>
          </p:pic>
        </mc:Fallback>
      </mc:AlternateContent>
      <p:sp>
        <p:nvSpPr>
          <p:cNvPr id="3" name="TextBox 2">
            <a:extLst>
              <a:ext uri="{FF2B5EF4-FFF2-40B4-BE49-F238E27FC236}">
                <a16:creationId xmlns:a16="http://schemas.microsoft.com/office/drawing/2014/main" id="{C023674C-ECD8-74EC-69E2-E2ADFB6C42AE}"/>
              </a:ext>
            </a:extLst>
          </p:cNvPr>
          <p:cNvSpPr txBox="1"/>
          <p:nvPr/>
        </p:nvSpPr>
        <p:spPr>
          <a:xfrm>
            <a:off x="9965148" y="1928723"/>
            <a:ext cx="6172200" cy="61247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Montserrat" pitchFamily="2" charset="77"/>
                <a:ea typeface="+mn-ea"/>
                <a:cs typeface="+mn-cs"/>
              </a:rPr>
              <a:t>The charts indicate Super Mario Bros. and Minecraft as highest-rated games among critics, Mario Kart Wii and New Super Mario Bros. Wii among users, while PLAYERUNKNOWN'S BATTLEGROUNDS received mixed reviews. Wii Sports, Wii Sports Resort, and New Super Mario Bros. received high scores from both critics and users, and </a:t>
            </a:r>
            <a:r>
              <a:rPr kumimoji="0" lang="en-US" sz="2800" b="0" i="0" u="none" strike="noStrike" kern="1200" cap="none" spc="0" normalizeH="0" baseline="0" noProof="0" dirty="0" err="1">
                <a:ln>
                  <a:noFill/>
                </a:ln>
                <a:solidFill>
                  <a:prstClr val="white"/>
                </a:solidFill>
                <a:effectLst/>
                <a:uLnTx/>
                <a:uFillTx/>
                <a:latin typeface="Montserrat" pitchFamily="2" charset="77"/>
                <a:ea typeface="+mn-ea"/>
                <a:cs typeface="+mn-cs"/>
              </a:rPr>
              <a:t>Pokemon</a:t>
            </a:r>
            <a:r>
              <a:rPr kumimoji="0" lang="en-US" sz="2800" b="0" i="0" u="none" strike="noStrike" kern="1200" cap="none" spc="0" normalizeH="0" baseline="0" noProof="0" dirty="0">
                <a:ln>
                  <a:noFill/>
                </a:ln>
                <a:solidFill>
                  <a:prstClr val="white"/>
                </a:solidFill>
                <a:effectLst/>
                <a:uLnTx/>
                <a:uFillTx/>
                <a:latin typeface="Montserrat" pitchFamily="2" charset="77"/>
                <a:ea typeface="+mn-ea"/>
                <a:cs typeface="+mn-cs"/>
              </a:rPr>
              <a:t> Red/Green/Blue Version got the highest critic score of 9.4.</a:t>
            </a:r>
          </a:p>
        </p:txBody>
      </p:sp>
      <p:sp>
        <p:nvSpPr>
          <p:cNvPr id="4" name="TextBox 3">
            <a:extLst>
              <a:ext uri="{FF2B5EF4-FFF2-40B4-BE49-F238E27FC236}">
                <a16:creationId xmlns:a16="http://schemas.microsoft.com/office/drawing/2014/main" id="{5D91F3C1-535F-ADC2-956F-CE00DA94854F}"/>
              </a:ext>
            </a:extLst>
          </p:cNvPr>
          <p:cNvSpPr txBox="1"/>
          <p:nvPr/>
        </p:nvSpPr>
        <p:spPr>
          <a:xfrm>
            <a:off x="203200" y="228600"/>
            <a:ext cx="15849600" cy="1323439"/>
          </a:xfrm>
          <a:prstGeom prst="rect">
            <a:avLst/>
          </a:prstGeom>
          <a:noFill/>
        </p:spPr>
        <p:txBody>
          <a:bodyPr wrap="square" rtlCol="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Analyzing User Scores and Critics Scores of Top Video Games</a:t>
            </a:r>
          </a:p>
        </p:txBody>
      </p:sp>
      <p:pic>
        <p:nvPicPr>
          <p:cNvPr id="34" name="Imagen 8">
            <a:extLst>
              <a:ext uri="{FF2B5EF4-FFF2-40B4-BE49-F238E27FC236}">
                <a16:creationId xmlns:a16="http://schemas.microsoft.com/office/drawing/2014/main" id="{D894F031-1899-5F81-0DAC-F8715037C2F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15300" y="7247086"/>
            <a:ext cx="2007899" cy="1461304"/>
          </a:xfrm>
          <a:prstGeom prst="rect">
            <a:avLst/>
          </a:prstGeom>
        </p:spPr>
      </p:pic>
    </p:spTree>
    <p:extLst>
      <p:ext uri="{BB962C8B-B14F-4D97-AF65-F5344CB8AC3E}">
        <p14:creationId xmlns:p14="http://schemas.microsoft.com/office/powerpoint/2010/main" val="445418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cstate="email">
            <a:extLst>
              <a:ext uri="{28A0092B-C50C-407E-A947-70E740481C1C}">
                <a14:useLocalDpi xmlns:a14="http://schemas.microsoft.com/office/drawing/2010/main"/>
              </a:ext>
            </a:extLst>
          </a:blip>
          <a:srcRect r="484" b="2439"/>
          <a:stretch/>
        </p:blipFill>
        <p:spPr>
          <a:xfrm>
            <a:off x="-1" y="-1"/>
            <a:ext cx="16256001" cy="9144001"/>
          </a:xfrm>
          <a:prstGeom prst="rect">
            <a:avLst/>
          </a:prstGeom>
        </p:spPr>
      </p:pic>
      <p:sp>
        <p:nvSpPr>
          <p:cNvPr id="2" name="TextBox 1"/>
          <p:cNvSpPr txBox="1"/>
          <p:nvPr/>
        </p:nvSpPr>
        <p:spPr>
          <a:xfrm>
            <a:off x="15582900" y="8407400"/>
            <a:ext cx="192360" cy="456535"/>
          </a:xfrm>
          <a:prstGeom prst="rect">
            <a:avLst/>
          </a:prstGeom>
          <a:noFill/>
        </p:spPr>
        <p:txBody>
          <a:bodyPr wrap="none" lIns="0" tIns="0" rIns="0" rtlCol="0">
            <a:spAutoFit/>
          </a:bodyPr>
          <a:lstStyle/>
          <a:p>
            <a:pPr marL="0" marR="0" lvl="0" indent="0" algn="l" defTabSz="914400" rtl="0" eaLnBrk="1" fontAlgn="auto" latinLnBrk="0" hangingPunct="1">
              <a:lnSpc>
                <a:spcPts val="3200"/>
              </a:lnSpc>
              <a:spcBef>
                <a:spcPts val="0"/>
              </a:spcBef>
              <a:spcAft>
                <a:spcPts val="0"/>
              </a:spcAft>
              <a:buClrTx/>
              <a:buSzTx/>
              <a:buFontTx/>
              <a:buNone/>
              <a:tabLst/>
              <a:defRPr/>
            </a:pPr>
            <a:r>
              <a:rPr kumimoji="0" lang="en-US" altLang="zh-CN" sz="2500" b="0" i="0" u="none" strike="noStrike" kern="1200" cap="none" spc="0" normalizeH="0" baseline="0" noProof="0" dirty="0">
                <a:ln>
                  <a:noFill/>
                </a:ln>
                <a:solidFill>
                  <a:srgbClr val="FFFFFF"/>
                </a:solidFill>
                <a:effectLst/>
                <a:uLnTx/>
                <a:uFillTx/>
                <a:latin typeface="Roboto Mono" charset="0"/>
                <a:ea typeface="Roboto Mono" charset="0"/>
                <a:cs typeface="Roboto Mono" charset="0"/>
              </a:rPr>
              <a:t>7</a:t>
            </a:r>
          </a:p>
        </p:txBody>
      </p:sp>
      <p:sp>
        <p:nvSpPr>
          <p:cNvPr id="3" name="TextBox 1"/>
          <p:cNvSpPr txBox="1"/>
          <p:nvPr/>
        </p:nvSpPr>
        <p:spPr>
          <a:xfrm>
            <a:off x="7691120" y="4564379"/>
            <a:ext cx="6172200" cy="1705916"/>
          </a:xfrm>
          <a:prstGeom prst="rect">
            <a:avLst/>
          </a:prstGeom>
          <a:noFill/>
        </p:spPr>
        <p:txBody>
          <a:bodyPr wrap="square" lIns="0" tIns="0" rIns="0" rtlCol="0">
            <a:spAutoFit/>
          </a:bodyPr>
          <a:lstStyle/>
          <a:p>
            <a:pPr marL="0" marR="0" lvl="0" indent="0" algn="l" defTabSz="914400" rtl="0" eaLnBrk="1" fontAlgn="auto" latinLnBrk="0" hangingPunct="1">
              <a:lnSpc>
                <a:spcPts val="6400"/>
              </a:lnSpc>
              <a:spcBef>
                <a:spcPts val="0"/>
              </a:spcBef>
              <a:spcAft>
                <a:spcPts val="0"/>
              </a:spcAft>
              <a:buClrTx/>
              <a:buSzTx/>
              <a:buFontTx/>
              <a:buNone/>
              <a:tabLst>
                <a:tab pos="127000" algn="l"/>
              </a:tabLst>
              <a:defRPr/>
            </a:pPr>
            <a:r>
              <a:rPr kumimoji="0" lang="en-US" altLang="zh-CN" sz="6600" b="0" i="0" u="none" strike="noStrike" kern="1200" cap="none" spc="0" normalizeH="0" baseline="0" noProof="0" dirty="0">
                <a:ln>
                  <a:noFill/>
                </a:ln>
                <a:solidFill>
                  <a:srgbClr val="FFFFFF"/>
                </a:solidFill>
                <a:effectLst/>
                <a:uLnTx/>
                <a:uFillTx/>
                <a:latin typeface="Press Start 2P" charset="0"/>
                <a:ea typeface="Press Start 2P" charset="0"/>
                <a:cs typeface="Press Start 2P" charset="0"/>
              </a:rPr>
              <a:t>TWITCH </a:t>
            </a:r>
          </a:p>
          <a:p>
            <a:pPr marL="0" marR="0" lvl="0" indent="0" algn="l" defTabSz="914400" rtl="0" eaLnBrk="1" fontAlgn="auto" latinLnBrk="0" hangingPunct="1">
              <a:lnSpc>
                <a:spcPts val="6400"/>
              </a:lnSpc>
              <a:spcBef>
                <a:spcPts val="0"/>
              </a:spcBef>
              <a:spcAft>
                <a:spcPts val="0"/>
              </a:spcAft>
              <a:buClrTx/>
              <a:buSzTx/>
              <a:buFontTx/>
              <a:buNone/>
              <a:tabLst>
                <a:tab pos="127000" algn="l"/>
              </a:tabLst>
              <a:defRPr/>
            </a:pPr>
            <a:r>
              <a:rPr kumimoji="0" lang="en-US" altLang="zh-CN" sz="6600" b="0" i="0" u="none" strike="noStrike" kern="1200" cap="none" spc="0" normalizeH="0" baseline="0" noProof="0" dirty="0">
                <a:ln>
                  <a:noFill/>
                </a:ln>
                <a:solidFill>
                  <a:srgbClr val="FFFFFF"/>
                </a:solidFill>
                <a:effectLst/>
                <a:uLnTx/>
                <a:uFillTx/>
                <a:latin typeface="Press Start 2P" charset="0"/>
                <a:ea typeface="Press Start 2P" charset="0"/>
                <a:cs typeface="Press Start 2P" charset="0"/>
              </a:rPr>
              <a:t>STREAMING</a:t>
            </a:r>
          </a:p>
        </p:txBody>
      </p:sp>
      <p:sp>
        <p:nvSpPr>
          <p:cNvPr id="5" name="TextBox 1"/>
          <p:cNvSpPr txBox="1"/>
          <p:nvPr/>
        </p:nvSpPr>
        <p:spPr>
          <a:xfrm>
            <a:off x="2413000" y="1689100"/>
            <a:ext cx="2547172" cy="6460743"/>
          </a:xfrm>
          <a:prstGeom prst="rect">
            <a:avLst/>
          </a:prstGeom>
          <a:noFill/>
        </p:spPr>
        <p:txBody>
          <a:bodyPr wrap="none" lIns="0" tIns="0" rIns="0" rtlCol="0">
            <a:spAutoFit/>
          </a:bodyPr>
          <a:lstStyle/>
          <a:p>
            <a:pPr marL="0" marR="0" lvl="0" indent="0" algn="l" defTabSz="914400" rtl="0" eaLnBrk="1" fontAlgn="auto" latinLnBrk="0" hangingPunct="1">
              <a:lnSpc>
                <a:spcPts val="52900"/>
              </a:lnSpc>
              <a:spcBef>
                <a:spcPts val="0"/>
              </a:spcBef>
              <a:spcAft>
                <a:spcPts val="0"/>
              </a:spcAft>
              <a:buClrTx/>
              <a:buSzTx/>
              <a:buFontTx/>
              <a:buNone/>
              <a:tabLst/>
              <a:defRPr/>
            </a:pPr>
            <a:r>
              <a:rPr kumimoji="0" lang="en-US" altLang="zh-CN" sz="39186" b="0" i="0" u="none" strike="noStrike" kern="1200" cap="none" spc="0" normalizeH="0" baseline="0" noProof="0" dirty="0">
                <a:ln>
                  <a:noFill/>
                </a:ln>
                <a:solidFill>
                  <a:srgbClr val="FFFFFF"/>
                </a:solidFill>
                <a:effectLst/>
                <a:uLnTx/>
                <a:uFillTx/>
                <a:latin typeface="Press Start 2P" charset="0"/>
                <a:ea typeface="Press Start 2P" charset="0"/>
                <a:cs typeface="Press Start 2P" charset="0"/>
              </a:rPr>
              <a:t>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8.png"/></Relationships>
</file>

<file path=ppt/webextensions/_rels/webextension10.xml.rels><?xml version="1.0" encoding="UTF-8" standalone="yes"?>
<Relationships xmlns="http://schemas.openxmlformats.org/package/2006/relationships"><Relationship Id="rId1" Type="http://schemas.openxmlformats.org/officeDocument/2006/relationships/image" Target="../media/image28.png"/></Relationships>
</file>

<file path=ppt/webextensions/_rels/webextension11.xml.rels><?xml version="1.0" encoding="UTF-8" standalone="yes"?>
<Relationships xmlns="http://schemas.openxmlformats.org/package/2006/relationships"><Relationship Id="rId1" Type="http://schemas.openxmlformats.org/officeDocument/2006/relationships/image" Target="../media/image30.png"/></Relationships>
</file>

<file path=ppt/webextensions/_rels/webextension12.xml.rels><?xml version="1.0" encoding="UTF-8" standalone="yes"?>
<Relationships xmlns="http://schemas.openxmlformats.org/package/2006/relationships"><Relationship Id="rId1" Type="http://schemas.openxmlformats.org/officeDocument/2006/relationships/image" Target="../media/image33.png"/></Relationships>
</file>

<file path=ppt/webextensions/_rels/webextension13.xml.rels><?xml version="1.0" encoding="UTF-8" standalone="yes"?>
<Relationships xmlns="http://schemas.openxmlformats.org/package/2006/relationships"><Relationship Id="rId1" Type="http://schemas.openxmlformats.org/officeDocument/2006/relationships/image" Target="../media/image35.png"/></Relationships>
</file>

<file path=ppt/webextensions/_rels/webextension14.xml.rels><?xml version="1.0" encoding="UTF-8" standalone="yes"?>
<Relationships xmlns="http://schemas.openxmlformats.org/package/2006/relationships"><Relationship Id="rId1" Type="http://schemas.openxmlformats.org/officeDocument/2006/relationships/image" Target="../media/image37.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0.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1.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13.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16.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18.png"/></Relationships>
</file>

<file path=ppt/webextensions/_rels/webextension7.xml.rels><?xml version="1.0" encoding="UTF-8" standalone="yes"?>
<Relationships xmlns="http://schemas.openxmlformats.org/package/2006/relationships"><Relationship Id="rId1" Type="http://schemas.openxmlformats.org/officeDocument/2006/relationships/image" Target="../media/image20.png"/></Relationships>
</file>

<file path=ppt/webextensions/_rels/webextension8.xml.rels><?xml version="1.0" encoding="UTF-8" standalone="yes"?>
<Relationships xmlns="http://schemas.openxmlformats.org/package/2006/relationships"><Relationship Id="rId1" Type="http://schemas.openxmlformats.org/officeDocument/2006/relationships/image" Target="../media/image23.png"/></Relationships>
</file>

<file path=ppt/webextensions/_rels/webextension9.xml.rels><?xml version="1.0" encoding="UTF-8" standalone="yes"?>
<Relationships xmlns="http://schemas.openxmlformats.org/package/2006/relationships"><Relationship Id="rId1" Type="http://schemas.openxmlformats.org/officeDocument/2006/relationships/image" Target="../media/image26.png"/></Relationships>
</file>

<file path=ppt/webextensions/webextension1.xml><?xml version="1.0" encoding="utf-8"?>
<we:webextension xmlns:we="http://schemas.microsoft.com/office/webextensions/webextension/2010/11" id="{2584FD45-90DC-46D1-9571-FFC99EE6E85E}">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ublic.flourish.studio/visualisation/12998722/&quot;,&quot;values&quot;:{},&quot;data&quot;:{&quot;uri&quot;:&quot;public.flourish.studio/visualisation/12998722/&quot;},&quot;secure&quot;:false}],&quot;name&quot;:&quot;public.flourish.studio/visualisation/12998722/&quot;,&quot;timeline&quot;:null,&quot;analytics&quot;:null},&quot;hostVersion&quot;:{&quot;major&quot;:0,&quot;minor&quot;:1}}"/>
  </we:properties>
  <we:bindings/>
  <we:snapshot xmlns:r="http://schemas.openxmlformats.org/officeDocument/2006/relationships" r:embed="rId1"/>
</we:webextension>
</file>

<file path=ppt/webextensions/webextension10.xml><?xml version="1.0" encoding="utf-8"?>
<we:webextension xmlns:we="http://schemas.microsoft.com/office/webextensions/webextension/2010/11" id="{FAEC356E-0BE9-492B-A29D-8005EDF04EC0}">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lotly.com/~suvroneil/8/&quot;,&quot;values&quot;:{},&quot;data&quot;:{&quot;uri&quot;:&quot;plotly.com/~suvroneil/8/&quot;},&quot;secure&quot;:false}],&quot;name&quot;:&quot;plotly.com/~suvroneil/8/&quot;,&quot;timeline&quot;:null,&quot;analytics&quot;:null},&quot;hostVersion&quot;:{&quot;major&quot;:0,&quot;minor&quot;:1}}"/>
  </we:properties>
  <we:bindings/>
  <we:snapshot xmlns:r="http://schemas.openxmlformats.org/officeDocument/2006/relationships" r:embed="rId1"/>
</we:webextension>
</file>

<file path=ppt/webextensions/webextension11.xml><?xml version="1.0" encoding="utf-8"?>
<we:webextension xmlns:we="http://schemas.microsoft.com/office/webextensions/webextension/2010/11" id="{1E40437A-904A-4704-B436-77DAFEA2D747}">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datawrapper.dwcdn.net/7E3pH/9/&quot;,&quot;values&quot;:{},&quot;data&quot;:{&quot;uri&quot;:&quot;datawrapper.dwcdn.net/7E3pH/9/&quot;},&quot;secure&quot;:false}],&quot;name&quot;:&quot;datawrapper.dwcdn.net/7E3pH/9/&quot;,&quot;timeline&quot;:null,&quot;analytics&quot;:null},&quot;hostVersion&quot;:{&quot;major&quot;:0,&quot;minor&quot;:1}}"/>
  </we:properties>
  <we:bindings/>
  <we:snapshot xmlns:r="http://schemas.openxmlformats.org/officeDocument/2006/relationships" r:embed="rId1"/>
</we:webextension>
</file>

<file path=ppt/webextensions/webextension12.xml><?xml version="1.0" encoding="utf-8"?>
<we:webextension xmlns:we="http://schemas.microsoft.com/office/webextensions/webextension/2010/11" id="{E37CD838-54E0-42AE-8E11-AD8A9F6CAF35}">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ublic.flourish.studio/visualisation/13060685/&quot;,&quot;values&quot;:{},&quot;data&quot;:{&quot;uri&quot;:&quot;public.flourish.studio/visualisation/13060685/&quot;},&quot;secure&quot;:false}],&quot;name&quot;:&quot;public.flourish.studio/visualisation/13060685/&quot;,&quot;timeline&quot;:null,&quot;analytics&quot;:null},&quot;hostVersion&quot;:{&quot;major&quot;:0,&quot;minor&quot;:1}}"/>
  </we:properties>
  <we:bindings/>
  <we:snapshot xmlns:r="http://schemas.openxmlformats.org/officeDocument/2006/relationships" r:embed="rId1"/>
</we:webextension>
</file>

<file path=ppt/webextensions/webextension13.xml><?xml version="1.0" encoding="utf-8"?>
<we:webextension xmlns:we="http://schemas.microsoft.com/office/webextensions/webextension/2010/11" id="{2AABF858-97AF-4CCF-8D4E-ECA6A822F7B9}">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ublic.flourish.studio/story/1855518/&quot;,&quot;values&quot;:{},&quot;data&quot;:{&quot;uri&quot;:&quot;public.flourish.studio/story/1855518/&quot;},&quot;secure&quot;:false}],&quot;name&quot;:&quot;public.flourish.studio/story/1855518/&quot;,&quot;timeline&quot;:null,&quot;analytics&quot;:null},&quot;hostVersion&quot;:{&quot;major&quot;:0,&quot;minor&quot;:1}}"/>
  </we:properties>
  <we:bindings/>
  <we:snapshot xmlns:r="http://schemas.openxmlformats.org/officeDocument/2006/relationships" r:embed="rId1"/>
</we:webextension>
</file>

<file path=ppt/webextensions/webextension14.xml><?xml version="1.0" encoding="utf-8"?>
<we:webextension xmlns:we="http://schemas.microsoft.com/office/webextensions/webextension/2010/11" id="{1D8E5505-4460-4349-B178-56694768A0FE}">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ublic.flourish.studio/story/1854706/&quot;,&quot;values&quot;:{},&quot;data&quot;:{&quot;uri&quot;:&quot;public.flourish.studio/story/1854706/&quot;},&quot;secure&quot;:false}],&quot;name&quot;:&quot;public.flourish.studio/story/1854706/&quot;,&quot;timeline&quot;:null,&quot;analytics&quot;:null},&quot;hostVersion&quot;:{&quot;major&quot;:0,&quot;minor&quot;:1}}"/>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1FC4300A-4CB7-47E9-BFB9-C94E837D19D4}">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ublic.flourish.studio/visualisation/13000113/&quot;,&quot;values&quot;:{},&quot;data&quot;:{&quot;uri&quot;:&quot;public.flourish.studio/visualisation/13000113/&quot;},&quot;secure&quot;:false}],&quot;name&quot;:&quot;public.flourish.studio/visualisation/13000113/&quot;,&quot;timeline&quot;:null,&quot;analytics&quot;:null},&quot;hostVersion&quot;:{&quot;major&quot;:0,&quot;minor&quot;:1}}"/>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B70EB930-F282-4512-ACDB-41EB046479E5}">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suvroneil.shinyapps.io/hs_plot/&quot;,&quot;values&quot;:{},&quot;data&quot;:{&quot;uri&quot;:&quot;suvroneil.shinyapps.io/hs_plot/&quot;},&quot;secure&quot;:false}],&quot;name&quot;:&quot;suvroneil.shinyapps.io/hs_plot/&quot;,&quot;timeline&quot;:null,&quot;analytics&quot;:null},&quot;hostVersion&quot;:{&quot;major&quot;:0,&quot;minor&quot;:1}}"/>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B5BE6CED-2231-4577-94C5-FC0798B2E5CB}">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datawrapper.dwcdn.net/3XMXO/8/&quot;,&quot;values&quot;:{},&quot;data&quot;:{&quot;uri&quot;:&quot;datawrapper.dwcdn.net/3XMXO/8/&quot;},&quot;secure&quot;:false}],&quot;name&quot;:&quot;datawrapper.dwcdn.net/3XMXO/8/&quot;,&quot;timeline&quot;:null,&quot;analytics&quot;:null},&quot;hostVersion&quot;:{&quot;major&quot;:0,&quot;minor&quot;:1}}"/>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21B13984-A40B-49D6-A16C-1487151EB917}">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lotly.com/~suvroneil/3/&quot;,&quot;values&quot;:{},&quot;data&quot;:{&quot;uri&quot;:&quot;plotly.com/~suvroneil/3/&quot;},&quot;secure&quot;:false}],&quot;name&quot;:&quot;plotly.com/~suvroneil/3/&quot;,&quot;timeline&quot;:null,&quot;analytics&quot;:null},&quot;hostVersion&quot;:{&quot;major&quot;:0,&quot;minor&quot;:1}}"/>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5E4EC4C6-2D6D-40F6-978C-D75287EBFA50}">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ublic.flourish.studio/visualisation/13050148/&quot;,&quot;values&quot;:{},&quot;data&quot;:{&quot;uri&quot;:&quot;public.flourish.studio/visualisation/13050148/&quot;},&quot;secure&quot;:false}],&quot;name&quot;:&quot;public.flourish.studio/visualisation/13050148/&quot;,&quot;timeline&quot;:null,&quot;analytics&quot;:null},&quot;hostVersion&quot;:{&quot;major&quot;:0,&quot;minor&quot;:1}}"/>
  </we:properties>
  <we:bindings/>
  <we:snapshot xmlns:r="http://schemas.openxmlformats.org/officeDocument/2006/relationships" r:embed="rId1"/>
</we:webextension>
</file>

<file path=ppt/webextensions/webextension7.xml><?xml version="1.0" encoding="utf-8"?>
<we:webextension xmlns:we="http://schemas.microsoft.com/office/webextensions/webextension/2010/11" id="{F2AE5C2A-B855-434E-81EF-D1F4FDEE858A}">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suvroneil.shinyapps.io/testapp-5/&quot;,&quot;values&quot;:{},&quot;data&quot;:{&quot;uri&quot;:&quot;suvroneil.shinyapps.io/testapp-5/&quot;},&quot;secure&quot;:false}],&quot;name&quot;:&quot;suvroneil.shinyapps.io/testapp-5/&quot;,&quot;timeline&quot;:null,&quot;analytics&quot;:null},&quot;hostVersion&quot;:{&quot;major&quot;:0,&quot;minor&quot;:1}}"/>
  </we:properties>
  <we:bindings/>
  <we:snapshot xmlns:r="http://schemas.openxmlformats.org/officeDocument/2006/relationships" r:embed="rId1"/>
</we:webextension>
</file>

<file path=ppt/webextensions/webextension8.xml><?xml version="1.0" encoding="utf-8"?>
<we:webextension xmlns:we="http://schemas.microsoft.com/office/webextensions/webextension/2010/11" id="{9021E9A8-77D6-4704-9378-56C1EC33FB72}">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www.datawrapper.de/_/pjPLF/&quot;,&quot;values&quot;:{},&quot;data&quot;:{&quot;uri&quot;:&quot;www.datawrapper.de/_/pjPLF/&quot;},&quot;secure&quot;:false}],&quot;name&quot;:&quot;www.datawrapper.de/_/pjPLF/&quot;,&quot;timeline&quot;:null,&quot;analytics&quot;:null},&quot;hostVersion&quot;:{&quot;major&quot;:0,&quot;minor&quot;:1}}"/>
  </we:properties>
  <we:bindings/>
  <we:snapshot xmlns:r="http://schemas.openxmlformats.org/officeDocument/2006/relationships" r:embed="rId1"/>
</we:webextension>
</file>

<file path=ppt/webextensions/webextension9.xml><?xml version="1.0" encoding="utf-8"?>
<we:webextension xmlns:we="http://schemas.microsoft.com/office/webextensions/webextension/2010/11" id="{67AE3013-B25D-4EEF-9228-30D44EC938D2}">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ublic.flourish.studio/story/1854520/&quot;,&quot;values&quot;:{},&quot;data&quot;:{&quot;uri&quot;:&quot;public.flourish.studio/story/1854520/&quot;},&quot;secure&quot;:false}],&quot;name&quot;:&quot;public.flourish.studio/story/1854520/&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2649</TotalTime>
  <Words>1535</Words>
  <Application>Microsoft Office PowerPoint</Application>
  <PresentationFormat>Custom</PresentationFormat>
  <Paragraphs>305</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Lato</vt:lpstr>
      <vt:lpstr>Montserrat</vt:lpstr>
      <vt:lpstr>Press Start 2P</vt:lpstr>
      <vt:lpstr>Roboto</vt:lpstr>
      <vt:lpstr>Roboto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Divij Shah</dc:creator>
  <cp:lastModifiedBy>Suvroneil Ghosh</cp:lastModifiedBy>
  <cp:revision>62</cp:revision>
  <dcterms:created xsi:type="dcterms:W3CDTF">2006-08-16T00:00:00Z</dcterms:created>
  <dcterms:modified xsi:type="dcterms:W3CDTF">2023-09-03T06:07:38Z</dcterms:modified>
</cp:coreProperties>
</file>